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0083800" cy="7556500"/>
  <p:notesSz cx="10083800" cy="7556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6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jindReinKMG+zFXSh+H4KN8xMZ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3B5430-A1A3-4CDD-BF96-036DD50ECFE9}">
  <a:tblStyle styleId="{863B5430-A1A3-4CDD-BF96-036DD50ECFE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9725BE-E77E-46A2-A489-FA45E76B83B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872" y="156"/>
      </p:cViewPr>
      <p:guideLst>
        <p:guide orient="horz" pos="2886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369647" cy="3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711820" y="0"/>
            <a:ext cx="4369647" cy="3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74950" y="944563"/>
            <a:ext cx="4533900" cy="25503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7177364"/>
            <a:ext cx="4369647" cy="37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711820" y="7177364"/>
            <a:ext cx="4369647" cy="37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5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27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3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4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6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7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8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9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0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1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2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1008380" y="3636566"/>
            <a:ext cx="8067040" cy="2975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>
            <a:spLocks noGrp="1"/>
          </p:cNvSpPr>
          <p:nvPr>
            <p:ph type="ftr" idx="11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4"/>
          <p:cNvSpPr txBox="1">
            <a:spLocks noGrp="1"/>
          </p:cNvSpPr>
          <p:nvPr>
            <p:ph type="dt" idx="10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7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8270" marR="0" lvl="0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defRPr>
            </a:lvl1pPr>
            <a:lvl2pPr marL="128270" marR="0" lvl="1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28270" marR="0" lvl="2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28270" marR="0" lvl="3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28270" marR="0" lvl="4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28270" marR="0" lvl="5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28270" marR="0" lvl="6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28270" marR="0" lvl="7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28270" marR="0" lvl="8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5"/>
          <p:cNvSpPr txBox="1">
            <a:spLocks noGrp="1"/>
          </p:cNvSpPr>
          <p:nvPr>
            <p:ph type="ctrTitle"/>
          </p:nvPr>
        </p:nvSpPr>
        <p:spPr>
          <a:xfrm>
            <a:off x="756285" y="2342515"/>
            <a:ext cx="857123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45"/>
          <p:cNvSpPr txBox="1">
            <a:spLocks noGrp="1"/>
          </p:cNvSpPr>
          <p:nvPr>
            <p:ph type="subTitle" idx="1"/>
          </p:nvPr>
        </p:nvSpPr>
        <p:spPr>
          <a:xfrm>
            <a:off x="1512570" y="4231640"/>
            <a:ext cx="70586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5"/>
          <p:cNvSpPr txBox="1">
            <a:spLocks noGrp="1"/>
          </p:cNvSpPr>
          <p:nvPr>
            <p:ph type="ftr" idx="11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5"/>
          <p:cNvSpPr txBox="1">
            <a:spLocks noGrp="1"/>
          </p:cNvSpPr>
          <p:nvPr>
            <p:ph type="dt" idx="10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5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7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8270" marR="0" lvl="0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defRPr>
            </a:lvl1pPr>
            <a:lvl2pPr marL="128270" marR="0" lvl="1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28270" marR="0" lvl="2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28270" marR="0" lvl="3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28270" marR="0" lvl="4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28270" marR="0" lvl="5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28270" marR="0" lvl="6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28270" marR="0" lvl="7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28270" marR="0" lvl="8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>
            <a:spLocks noGrp="1"/>
          </p:cNvSpPr>
          <p:nvPr>
            <p:ph type="title"/>
          </p:nvPr>
        </p:nvSpPr>
        <p:spPr>
          <a:xfrm>
            <a:off x="2483484" y="-95250"/>
            <a:ext cx="511683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19191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46"/>
          <p:cNvSpPr txBox="1">
            <a:spLocks noGrp="1"/>
          </p:cNvSpPr>
          <p:nvPr>
            <p:ph type="body" idx="1"/>
          </p:nvPr>
        </p:nvSpPr>
        <p:spPr>
          <a:xfrm>
            <a:off x="923289" y="1554480"/>
            <a:ext cx="805370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9191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6"/>
          <p:cNvSpPr txBox="1">
            <a:spLocks noGrp="1"/>
          </p:cNvSpPr>
          <p:nvPr>
            <p:ph type="ftr" idx="11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dt" idx="10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7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8270" marR="0" lvl="0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defRPr>
            </a:lvl1pPr>
            <a:lvl2pPr marL="128270" marR="0" lvl="1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28270" marR="0" lvl="2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28270" marR="0" lvl="3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28270" marR="0" lvl="4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28270" marR="0" lvl="5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28270" marR="0" lvl="6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28270" marR="0" lvl="7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28270" marR="0" lvl="8" indent="0" algn="l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2483484" y="-95250"/>
            <a:ext cx="511683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19191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47"/>
          <p:cNvSpPr txBox="1">
            <a:spLocks noGrp="1"/>
          </p:cNvSpPr>
          <p:nvPr>
            <p:ph type="ftr" idx="11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dt" idx="10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7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8270" marR="0" lvl="0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defRPr>
            </a:lvl1pPr>
            <a:lvl2pPr marL="128270" marR="0" lvl="1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28270" marR="0" lvl="2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28270" marR="0" lvl="3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28270" marR="0" lvl="4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28270" marR="0" lvl="5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28270" marR="0" lvl="6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28270" marR="0" lvl="7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28270" marR="0" lvl="8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2483484" y="-95250"/>
            <a:ext cx="511683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19191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504190" y="1737995"/>
            <a:ext cx="43864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5193157" y="1737995"/>
            <a:ext cx="43864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48"/>
          <p:cNvSpPr txBox="1">
            <a:spLocks noGrp="1"/>
          </p:cNvSpPr>
          <p:nvPr>
            <p:ph type="ftr" idx="11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8"/>
          <p:cNvSpPr txBox="1">
            <a:spLocks noGrp="1"/>
          </p:cNvSpPr>
          <p:nvPr>
            <p:ph type="dt" idx="10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8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7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8270" marR="0" lvl="0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defRPr>
            </a:lvl1pPr>
            <a:lvl2pPr marL="128270" marR="0" lvl="1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28270" marR="0" lvl="2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28270" marR="0" lvl="3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28270" marR="0" lvl="4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28270" marR="0" lvl="5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28270" marR="0" lvl="6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28270" marR="0" lvl="7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28270" marR="0" lvl="8" indent="0" algn="l">
              <a:lnSpc>
                <a:spcPct val="116428"/>
              </a:lnSpc>
              <a:spcBef>
                <a:spcPts val="0"/>
              </a:spcBef>
              <a:buNone/>
              <a:defRPr sz="1400" b="0" i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2483484" y="-95250"/>
            <a:ext cx="511683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923289" y="1554480"/>
            <a:ext cx="805370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3"/>
          <p:cNvSpPr txBox="1">
            <a:spLocks noGrp="1"/>
          </p:cNvSpPr>
          <p:nvPr>
            <p:ph type="ftr" idx="11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3"/>
          <p:cNvSpPr txBox="1">
            <a:spLocks noGrp="1"/>
          </p:cNvSpPr>
          <p:nvPr>
            <p:ph type="dt" idx="10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3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7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8270" marR="0" lvl="0" indent="0" algn="l" rtl="0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defRPr>
            </a:lvl1pPr>
            <a:lvl2pPr marL="128270" marR="0" lvl="1" indent="0" algn="l" rtl="0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28270" marR="0" lvl="2" indent="0" algn="l" rtl="0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28270" marR="0" lvl="3" indent="0" algn="l" rtl="0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28270" marR="0" lvl="4" indent="0" algn="l" rtl="0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28270" marR="0" lvl="5" indent="0" algn="l" rtl="0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28270" marR="0" lvl="6" indent="0" algn="l" rtl="0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28270" marR="0" lvl="7" indent="0" algn="l" rtl="0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28270" marR="0" lvl="8" indent="0" algn="l" rtl="0">
              <a:lnSpc>
                <a:spcPct val="116428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jpg"/><Relationship Id="rId22" Type="http://schemas.openxmlformats.org/officeDocument/2006/relationships/image" Target="../media/image64.png"/><Relationship Id="rId27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34" Type="http://schemas.openxmlformats.org/officeDocument/2006/relationships/image" Target="../media/image103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100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8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volution.genetics.washington.edu/phylip/software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hylogeny.fr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ylosoft.org/archaeopteryx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itol.embl.de/" TargetMode="External"/><Relationship Id="rId5" Type="http://schemas.openxmlformats.org/officeDocument/2006/relationships/hyperlink" Target="http://ab.inf.uni-tuebingen.de/software/dendroscope/" TargetMode="External"/><Relationship Id="rId4" Type="http://schemas.openxmlformats.org/officeDocument/2006/relationships/hyperlink" Target="http://tree.bio.ed.ac.uk/software/figtree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/>
        </p:nvSpPr>
        <p:spPr>
          <a:xfrm>
            <a:off x="754380" y="1913890"/>
            <a:ext cx="8575800" cy="403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0160" marR="0" lvl="0" indent="0" algn="ctr" rtl="0">
              <a:lnSpc>
                <a:spcPct val="109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Gene Sequence Analysis</a:t>
            </a:r>
            <a:endParaRPr sz="34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34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Lecture 4:  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Phylogenetic Trees</a:t>
            </a:r>
            <a:endParaRPr sz="34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34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02/06/2024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Phuc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Loi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Luu, PhD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Apdated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from Dr. Morgan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Langille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827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3778250" y="845185"/>
            <a:ext cx="2665095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Parsimony</a:t>
            </a:r>
            <a:endParaRPr/>
          </a:p>
        </p:txBody>
      </p:sp>
      <p:sp>
        <p:nvSpPr>
          <p:cNvPr id="161" name="Google Shape;161;p10"/>
          <p:cNvSpPr txBox="1"/>
          <p:nvPr/>
        </p:nvSpPr>
        <p:spPr>
          <a:xfrm>
            <a:off x="833119" y="2336800"/>
            <a:ext cx="8326755" cy="268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•"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The tree implying the least number of changes in character states (most parsimonious) is the best.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FF0000"/>
              </a:buClr>
              <a:buSzPts val="4550"/>
              <a:buFont typeface="Times New Roman"/>
              <a:buNone/>
            </a:pPr>
            <a:endParaRPr sz="455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•"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Note: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Does not determine branch lengths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ctrTitle"/>
          </p:nvPr>
        </p:nvSpPr>
        <p:spPr>
          <a:xfrm>
            <a:off x="756285" y="505460"/>
            <a:ext cx="857123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There are 15 different ways that those taxa could be related with Four taxa: A, B, C, and D</a:t>
            </a:r>
            <a:endParaRPr sz="3200" dirty="0"/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9700" y="2072005"/>
            <a:ext cx="4925060" cy="4197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 txBox="1"/>
          <p:nvPr/>
        </p:nvSpPr>
        <p:spPr>
          <a:xfrm>
            <a:off x="756285" y="7006590"/>
            <a:ext cx="7277735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https://evolution.berkeley.edu/evolibrary/article/0_0_0/evotrees_build_07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ctrTitle"/>
          </p:nvPr>
        </p:nvSpPr>
        <p:spPr>
          <a:xfrm>
            <a:off x="756285" y="505460"/>
            <a:ext cx="857123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There are 15 different ways that those taxa could be related with Four taxa: A, B, C, and D</a:t>
            </a:r>
            <a:endParaRPr sz="3200" dirty="0"/>
          </a:p>
        </p:txBody>
      </p:sp>
      <p:sp>
        <p:nvSpPr>
          <p:cNvPr id="174" name="Google Shape;174;p12"/>
          <p:cNvSpPr txBox="1"/>
          <p:nvPr/>
        </p:nvSpPr>
        <p:spPr>
          <a:xfrm>
            <a:off x="756285" y="7006590"/>
            <a:ext cx="714502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https://evolution.berkeley.edu/evolibrary/article/0_0_0/evotrees_build_07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6800" y="2135505"/>
            <a:ext cx="5409565" cy="328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2631439" y="553720"/>
            <a:ext cx="480949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Alignment</a:t>
            </a:r>
            <a:endParaRPr/>
          </a:p>
        </p:txBody>
      </p:sp>
      <p:pic>
        <p:nvPicPr>
          <p:cNvPr id="181" name="Google Shape;1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2181928"/>
            <a:ext cx="5747657" cy="3548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2538729" y="553720"/>
            <a:ext cx="499491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Parsimony	Example</a:t>
            </a:r>
            <a:endParaRPr/>
          </a:p>
        </p:txBody>
      </p:sp>
      <p:pic>
        <p:nvPicPr>
          <p:cNvPr id="187" name="Google Shape;18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190" y="1573529"/>
            <a:ext cx="5486400" cy="566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85" y="2474812"/>
            <a:ext cx="3500095" cy="311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2538729" y="553720"/>
            <a:ext cx="499491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Parsimony	Example</a:t>
            </a:r>
            <a:endParaRPr/>
          </a:p>
        </p:txBody>
      </p:sp>
      <p:pic>
        <p:nvPicPr>
          <p:cNvPr id="194" name="Google Shape;19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1130" y="1839595"/>
            <a:ext cx="580009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2474812"/>
            <a:ext cx="3500095" cy="311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2945129" y="553720"/>
            <a:ext cx="4185285" cy="68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of Trees</a:t>
            </a:r>
            <a:endParaRPr/>
          </a:p>
        </p:txBody>
      </p:sp>
      <p:pic>
        <p:nvPicPr>
          <p:cNvPr id="201" name="Google Shape;20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371600"/>
            <a:ext cx="9144000" cy="4992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6"/>
          <p:cNvSpPr/>
          <p:nvPr/>
        </p:nvSpPr>
        <p:spPr>
          <a:xfrm>
            <a:off x="1828800" y="6432550"/>
            <a:ext cx="6320790" cy="882650"/>
          </a:xfrm>
          <a:custGeom>
            <a:avLst/>
            <a:gdLst/>
            <a:ahLst/>
            <a:cxnLst/>
            <a:rect l="l" t="t" r="r" b="b"/>
            <a:pathLst>
              <a:path w="6320790" h="882650" extrusionOk="0">
                <a:moveTo>
                  <a:pt x="6320790" y="0"/>
                </a:moveTo>
                <a:lnTo>
                  <a:pt x="0" y="0"/>
                </a:lnTo>
                <a:lnTo>
                  <a:pt x="0" y="882650"/>
                </a:lnTo>
                <a:lnTo>
                  <a:pt x="3161029" y="882650"/>
                </a:lnTo>
                <a:lnTo>
                  <a:pt x="6320790" y="882650"/>
                </a:lnTo>
                <a:lnTo>
                  <a:pt x="6320790" y="0"/>
                </a:lnTo>
                <a:close/>
              </a:path>
            </a:pathLst>
          </a:custGeom>
          <a:solidFill>
            <a:srgbClr val="99CC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1828800" y="6432550"/>
            <a:ext cx="6320790" cy="8686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89535" marR="210820" lvl="0" indent="0" algn="ctr" rtl="0">
              <a:lnSpc>
                <a:spcPct val="11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Scoring every single tree not possible!  “Tree Searching” algorithms used.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>
            <a:spLocks noGrp="1"/>
          </p:cNvSpPr>
          <p:nvPr>
            <p:ph type="title"/>
          </p:nvPr>
        </p:nvSpPr>
        <p:spPr>
          <a:xfrm>
            <a:off x="2057400" y="553720"/>
            <a:ext cx="5956935" cy="68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Distance Based Method</a:t>
            </a:r>
            <a:endParaRPr/>
          </a:p>
        </p:txBody>
      </p:sp>
      <p:sp>
        <p:nvSpPr>
          <p:cNvPr id="209" name="Google Shape;209;p17"/>
          <p:cNvSpPr txBox="1"/>
          <p:nvPr/>
        </p:nvSpPr>
        <p:spPr>
          <a:xfrm>
            <a:off x="599440" y="185547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7"/>
          <p:cNvSpPr txBox="1"/>
          <p:nvPr/>
        </p:nvSpPr>
        <p:spPr>
          <a:xfrm>
            <a:off x="923289" y="1718309"/>
            <a:ext cx="8457565" cy="115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marR="5080" lvl="0" indent="0" algn="l" rtl="0">
              <a:lnSpc>
                <a:spcPct val="112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with a distance matrix between every pair  of sequences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7729" y="2895600"/>
            <a:ext cx="561467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7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45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45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916429" y="553720"/>
            <a:ext cx="6233795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Distance Based Methods</a:t>
            </a:r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599440" y="185547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923289" y="1580080"/>
            <a:ext cx="8231505" cy="179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12700" marR="5080" lvl="0" indent="0" algn="just" rtl="0">
              <a:lnSpc>
                <a:spcPct val="112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Unweighted Pair Group method with Arithmetic  Mean (UPGMA)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Neighbour</a:t>
            </a:r>
            <a:r>
              <a:rPr lang="en-US" sz="3200" dirty="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 Joining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599440" y="294767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599440" y="467614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923290" y="4391660"/>
            <a:ext cx="7650480" cy="129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00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Computationally Very Fast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Often included in MSA programs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8"/>
          <p:cNvSpPr txBox="1"/>
          <p:nvPr/>
        </p:nvSpPr>
        <p:spPr>
          <a:xfrm>
            <a:off x="599440" y="531114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8"/>
          <p:cNvSpPr txBox="1"/>
          <p:nvPr/>
        </p:nvSpPr>
        <p:spPr>
          <a:xfrm>
            <a:off x="436245" y="3777615"/>
            <a:ext cx="4834255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Advantage: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45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596900" y="436245"/>
            <a:ext cx="8889365" cy="6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Building an UPGMA Tree - An example</a:t>
            </a:r>
            <a:endParaRPr sz="4000"/>
          </a:p>
        </p:txBody>
      </p:sp>
      <p:sp>
        <p:nvSpPr>
          <p:cNvPr id="232" name="Google Shape;232;p19"/>
          <p:cNvSpPr txBox="1"/>
          <p:nvPr/>
        </p:nvSpPr>
        <p:spPr>
          <a:xfrm>
            <a:off x="324485" y="7036435"/>
            <a:ext cx="624141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http://www.slimsuite.unsw.edu.au/teaching/upgma/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2180" y="2314575"/>
            <a:ext cx="502856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300" y="120650"/>
            <a:ext cx="8787130" cy="487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2100" y="5149850"/>
            <a:ext cx="4260850" cy="2233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45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title"/>
          </p:nvPr>
        </p:nvSpPr>
        <p:spPr>
          <a:xfrm>
            <a:off x="596900" y="436245"/>
            <a:ext cx="8889365" cy="6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Building an UPGMA Tree - An example</a:t>
            </a:r>
            <a:endParaRPr sz="4000"/>
          </a:p>
        </p:txBody>
      </p:sp>
      <p:sp>
        <p:nvSpPr>
          <p:cNvPr id="240" name="Google Shape;240;p20"/>
          <p:cNvSpPr txBox="1"/>
          <p:nvPr/>
        </p:nvSpPr>
        <p:spPr>
          <a:xfrm>
            <a:off x="324485" y="7036435"/>
            <a:ext cx="61849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http://www.slimsuite.unsw.edu.au/teaching/upgma/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2385" y="1293495"/>
            <a:ext cx="7351394" cy="5513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45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title"/>
          </p:nvPr>
        </p:nvSpPr>
        <p:spPr>
          <a:xfrm>
            <a:off x="596900" y="360045"/>
            <a:ext cx="8889365" cy="6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Building an UPGMA Tree - An example</a:t>
            </a:r>
            <a:endParaRPr sz="4000"/>
          </a:p>
        </p:txBody>
      </p:sp>
      <p:sp>
        <p:nvSpPr>
          <p:cNvPr id="248" name="Google Shape;248;p21"/>
          <p:cNvSpPr txBox="1"/>
          <p:nvPr/>
        </p:nvSpPr>
        <p:spPr>
          <a:xfrm>
            <a:off x="324485" y="7036435"/>
            <a:ext cx="62611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http://www.slimsuite.unsw.edu.au/teaching/upgma/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520" y="1230630"/>
            <a:ext cx="7740650" cy="5805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45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55" name="Google Shape;255;p22"/>
          <p:cNvSpPr txBox="1">
            <a:spLocks noGrp="1"/>
          </p:cNvSpPr>
          <p:nvPr>
            <p:ph type="title"/>
          </p:nvPr>
        </p:nvSpPr>
        <p:spPr>
          <a:xfrm>
            <a:off x="596900" y="360045"/>
            <a:ext cx="8889365" cy="6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Building an UPGMA Tree - An example</a:t>
            </a:r>
            <a:endParaRPr sz="4000"/>
          </a:p>
        </p:txBody>
      </p:sp>
      <p:sp>
        <p:nvSpPr>
          <p:cNvPr id="256" name="Google Shape;256;p22"/>
          <p:cNvSpPr txBox="1"/>
          <p:nvPr/>
        </p:nvSpPr>
        <p:spPr>
          <a:xfrm>
            <a:off x="324485" y="7036435"/>
            <a:ext cx="620331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http://www.slimsuite.unsw.edu.au/teaching/upgma/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045" y="1177290"/>
            <a:ext cx="7386955" cy="55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45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596900" y="360045"/>
            <a:ext cx="8889365" cy="6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Building an UPGMA Tree - An example</a:t>
            </a:r>
            <a:endParaRPr sz="4000"/>
          </a:p>
        </p:txBody>
      </p:sp>
      <p:sp>
        <p:nvSpPr>
          <p:cNvPr id="264" name="Google Shape;264;p23"/>
          <p:cNvSpPr txBox="1"/>
          <p:nvPr/>
        </p:nvSpPr>
        <p:spPr>
          <a:xfrm>
            <a:off x="324485" y="7036435"/>
            <a:ext cx="620331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http://www.slimsuite.unsw.edu.au/teaching/upgma/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160" y="1035050"/>
            <a:ext cx="7785735" cy="583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956310" y="76200"/>
            <a:ext cx="8378825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an NJ Tree - An Example</a:t>
            </a:r>
            <a:endParaRPr/>
          </a:p>
        </p:txBody>
      </p:sp>
      <p:grpSp>
        <p:nvGrpSpPr>
          <p:cNvPr id="271" name="Google Shape;271;p24"/>
          <p:cNvGrpSpPr/>
          <p:nvPr/>
        </p:nvGrpSpPr>
        <p:grpSpPr>
          <a:xfrm>
            <a:off x="4707255" y="2652395"/>
            <a:ext cx="5186678" cy="2846068"/>
            <a:chOff x="4707255" y="1204595"/>
            <a:chExt cx="5186678" cy="2846068"/>
          </a:xfrm>
        </p:grpSpPr>
        <p:pic>
          <p:nvPicPr>
            <p:cNvPr id="272" name="Google Shape;272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74025" y="1204595"/>
              <a:ext cx="1316988" cy="1470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03895" y="2888615"/>
              <a:ext cx="1590038" cy="1156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07255" y="2720975"/>
              <a:ext cx="2021838" cy="132968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75" name="Google Shape;275;p24"/>
          <p:cNvGraphicFramePr/>
          <p:nvPr/>
        </p:nvGraphicFramePr>
        <p:xfrm>
          <a:off x="275590" y="4026086"/>
          <a:ext cx="3836675" cy="2641600"/>
        </p:xfrm>
        <a:graphic>
          <a:graphicData uri="http://schemas.openxmlformats.org/drawingml/2006/table">
            <a:tbl>
              <a:tblPr firstRow="1" bandRow="1">
                <a:noFill/>
                <a:tableStyleId>{863B5430-A1A3-4CDD-BF96-036DD50ECFE9}</a:tableStyleId>
              </a:tblPr>
              <a:tblGrid>
                <a:gridCol w="7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50" u="none" strike="noStrike" cap="none" dirty="0">
                        <a:latin typeface="Calibri" panose="020F0502020204030204" pitchFamily="34" charset="0"/>
                        <a:ea typeface="Times New Roman"/>
                        <a:cs typeface="Calibri" panose="020F0502020204030204" pitchFamily="34" charset="0"/>
                        <a:sym typeface="Times New Roman"/>
                      </a:endParaRPr>
                    </a:p>
                    <a:p>
                      <a:pPr marL="31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</a:t>
                      </a:r>
                      <a:endParaRPr sz="1800" u="none" strike="noStrike" cap="none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177165" marR="0" lvl="0" indent="0" algn="l" rtl="0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177165" marR="0" lvl="0" indent="0" algn="l" rtl="0">
                        <a:lnSpc>
                          <a:spcPct val="100000"/>
                        </a:lnSpc>
                        <a:spcBef>
                          <a:spcPts val="147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865" marR="0" lvl="0" indent="0" algn="l" rtl="0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6375" marR="0" lvl="0" indent="0" algn="l" rtl="0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359" marR="0" lvl="0" indent="0" algn="l" rtl="0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1125" marB="0"/>
                </a:tc>
                <a:tc>
                  <a:txBody>
                    <a:bodyPr/>
                    <a:lstStyle/>
                    <a:p>
                      <a:pPr marL="0" marR="508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0.7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1125" marB="0"/>
                </a:tc>
                <a:tc>
                  <a:txBody>
                    <a:bodyPr/>
                    <a:lstStyle/>
                    <a:p>
                      <a:pPr marL="1898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1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u="none" strike="noStrike" cap="none" dirty="0">
                        <a:latin typeface="Calibri" panose="020F0502020204030204" pitchFamily="34" charset="0"/>
                        <a:ea typeface="Times New Roman"/>
                        <a:cs typeface="Calibri" panose="020F0502020204030204" pitchFamily="34" charset="0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u="none" strike="noStrike" cap="none" dirty="0">
                        <a:latin typeface="Calibri" panose="020F0502020204030204" pitchFamily="34" charset="0"/>
                        <a:ea typeface="Times New Roman"/>
                        <a:cs typeface="Calibri" panose="020F0502020204030204" pitchFamily="34" charset="0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85100" marB="0"/>
                </a:tc>
                <a:tc>
                  <a:txBody>
                    <a:bodyPr/>
                    <a:lstStyle/>
                    <a:p>
                      <a:pPr marL="0" marR="508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0.8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85100" marB="0"/>
                </a:tc>
                <a:tc>
                  <a:txBody>
                    <a:bodyPr/>
                    <a:lstStyle/>
                    <a:p>
                      <a:pPr marL="1898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85100" marB="0"/>
                </a:tc>
                <a:tc>
                  <a:txBody>
                    <a:bodyPr/>
                    <a:lstStyle/>
                    <a:p>
                      <a:pPr marL="2063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851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u="none" strike="noStrike" cap="none" dirty="0">
                        <a:latin typeface="Calibri" panose="020F0502020204030204" pitchFamily="34" charset="0"/>
                        <a:ea typeface="Times New Roman"/>
                        <a:cs typeface="Calibri" panose="020F0502020204030204" pitchFamily="34" charset="0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2225" marB="0"/>
                </a:tc>
                <a:tc>
                  <a:txBody>
                    <a:bodyPr/>
                    <a:lstStyle/>
                    <a:p>
                      <a:pPr marL="0" marR="508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1.0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2225" marB="0"/>
                </a:tc>
                <a:tc>
                  <a:txBody>
                    <a:bodyPr/>
                    <a:lstStyle/>
                    <a:p>
                      <a:pPr marL="1898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0.8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2225" marB="0"/>
                </a:tc>
                <a:tc>
                  <a:txBody>
                    <a:bodyPr/>
                    <a:lstStyle/>
                    <a:p>
                      <a:pPr marL="2063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0.8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2225" marB="0"/>
                </a:tc>
                <a:tc>
                  <a:txBody>
                    <a:bodyPr/>
                    <a:lstStyle/>
                    <a:p>
                      <a:pPr marL="21335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22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75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0" marR="508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1898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0.4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2063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21335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0.9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30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6" name="Google Shape;276;p24"/>
          <p:cNvSpPr txBox="1"/>
          <p:nvPr/>
        </p:nvSpPr>
        <p:spPr>
          <a:xfrm>
            <a:off x="339090" y="715010"/>
            <a:ext cx="8348345" cy="44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6662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Cbw</a:t>
            </a:r>
            <a:r>
              <a:rPr lang="en-US" sz="2400" b="1" i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protein from cat, rat, bat, mat and Matt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277" name="Google Shape;277;p24"/>
          <p:cNvGrpSpPr/>
          <p:nvPr/>
        </p:nvGrpSpPr>
        <p:grpSpPr>
          <a:xfrm>
            <a:off x="5682615" y="2437765"/>
            <a:ext cx="3693795" cy="4582158"/>
            <a:chOff x="5682615" y="989965"/>
            <a:chExt cx="3693795" cy="4582158"/>
          </a:xfrm>
        </p:grpSpPr>
        <p:pic>
          <p:nvPicPr>
            <p:cNvPr id="278" name="Google Shape;278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682615" y="989965"/>
              <a:ext cx="1885948" cy="1464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24"/>
            <p:cNvSpPr/>
            <p:nvPr/>
          </p:nvSpPr>
          <p:spPr>
            <a:xfrm>
              <a:off x="7552689" y="1905000"/>
              <a:ext cx="500380" cy="0"/>
            </a:xfrm>
            <a:custGeom>
              <a:avLst/>
              <a:gdLst/>
              <a:ahLst/>
              <a:cxnLst/>
              <a:rect l="l" t="t" r="r" b="b"/>
              <a:pathLst>
                <a:path w="500379" h="120000" extrusionOk="0">
                  <a:moveTo>
                    <a:pt x="0" y="0"/>
                  </a:moveTo>
                  <a:lnTo>
                    <a:pt x="500379" y="0"/>
                  </a:lnTo>
                </a:path>
              </a:pathLst>
            </a:custGeom>
            <a:noFill/>
            <a:ln w="279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8046719" y="1863089"/>
              <a:ext cx="85090" cy="85090"/>
            </a:xfrm>
            <a:custGeom>
              <a:avLst/>
              <a:gdLst/>
              <a:ahLst/>
              <a:cxnLst/>
              <a:rect l="l" t="t" r="r" b="b"/>
              <a:pathLst>
                <a:path w="85090" h="85089" extrusionOk="0">
                  <a:moveTo>
                    <a:pt x="0" y="0"/>
                  </a:moveTo>
                  <a:lnTo>
                    <a:pt x="0" y="85089"/>
                  </a:lnTo>
                  <a:lnTo>
                    <a:pt x="85089" y="43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7552689" y="2032000"/>
              <a:ext cx="923290" cy="951230"/>
            </a:xfrm>
            <a:custGeom>
              <a:avLst/>
              <a:gdLst/>
              <a:ahLst/>
              <a:cxnLst/>
              <a:rect l="l" t="t" r="r" b="b"/>
              <a:pathLst>
                <a:path w="923290" h="951230" extrusionOk="0">
                  <a:moveTo>
                    <a:pt x="0" y="0"/>
                  </a:moveTo>
                  <a:lnTo>
                    <a:pt x="923289" y="951229"/>
                  </a:lnTo>
                </a:path>
              </a:pathLst>
            </a:custGeom>
            <a:noFill/>
            <a:ln w="279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8440419" y="2948940"/>
              <a:ext cx="90170" cy="91440"/>
            </a:xfrm>
            <a:custGeom>
              <a:avLst/>
              <a:gdLst/>
              <a:ahLst/>
              <a:cxnLst/>
              <a:rect l="l" t="t" r="r" b="b"/>
              <a:pathLst>
                <a:path w="90170" h="91439" extrusionOk="0">
                  <a:moveTo>
                    <a:pt x="62229" y="0"/>
                  </a:moveTo>
                  <a:lnTo>
                    <a:pt x="0" y="59689"/>
                  </a:lnTo>
                  <a:lnTo>
                    <a:pt x="90170" y="91439"/>
                  </a:lnTo>
                  <a:lnTo>
                    <a:pt x="6222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3" name="Google Shape;283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54115" y="4313555"/>
              <a:ext cx="1934208" cy="1258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24"/>
            <p:cNvSpPr/>
            <p:nvPr/>
          </p:nvSpPr>
          <p:spPr>
            <a:xfrm>
              <a:off x="7580629" y="2185669"/>
              <a:ext cx="210820" cy="2142490"/>
            </a:xfrm>
            <a:custGeom>
              <a:avLst/>
              <a:gdLst/>
              <a:ahLst/>
              <a:cxnLst/>
              <a:rect l="l" t="t" r="r" b="b"/>
              <a:pathLst>
                <a:path w="210820" h="2142490" extrusionOk="0">
                  <a:moveTo>
                    <a:pt x="0" y="0"/>
                  </a:moveTo>
                  <a:lnTo>
                    <a:pt x="210820" y="2142490"/>
                  </a:lnTo>
                </a:path>
              </a:pathLst>
            </a:custGeom>
            <a:noFill/>
            <a:ln w="279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7748269" y="4319270"/>
              <a:ext cx="85090" cy="88900"/>
            </a:xfrm>
            <a:custGeom>
              <a:avLst/>
              <a:gdLst/>
              <a:ahLst/>
              <a:cxnLst/>
              <a:rect l="l" t="t" r="r" b="b"/>
              <a:pathLst>
                <a:path w="85090" h="88900" extrusionOk="0">
                  <a:moveTo>
                    <a:pt x="85089" y="0"/>
                  </a:moveTo>
                  <a:lnTo>
                    <a:pt x="0" y="7619"/>
                  </a:lnTo>
                  <a:lnTo>
                    <a:pt x="50800" y="88899"/>
                  </a:lnTo>
                  <a:lnTo>
                    <a:pt x="8508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6642099" y="2423160"/>
              <a:ext cx="854710" cy="774700"/>
            </a:xfrm>
            <a:custGeom>
              <a:avLst/>
              <a:gdLst/>
              <a:ahLst/>
              <a:cxnLst/>
              <a:rect l="l" t="t" r="r" b="b"/>
              <a:pathLst>
                <a:path w="854709" h="774700" extrusionOk="0">
                  <a:moveTo>
                    <a:pt x="854709" y="0"/>
                  </a:moveTo>
                  <a:lnTo>
                    <a:pt x="0" y="774700"/>
                  </a:lnTo>
                </a:path>
              </a:pathLst>
            </a:custGeom>
            <a:noFill/>
            <a:ln w="279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6583679" y="3162300"/>
              <a:ext cx="91440" cy="88900"/>
            </a:xfrm>
            <a:custGeom>
              <a:avLst/>
              <a:gdLst/>
              <a:ahLst/>
              <a:cxnLst/>
              <a:rect l="l" t="t" r="r" b="b"/>
              <a:pathLst>
                <a:path w="91440" h="88900" extrusionOk="0">
                  <a:moveTo>
                    <a:pt x="34290" y="0"/>
                  </a:moveTo>
                  <a:lnTo>
                    <a:pt x="0" y="88900"/>
                  </a:lnTo>
                  <a:lnTo>
                    <a:pt x="91440" y="63500"/>
                  </a:lnTo>
                  <a:lnTo>
                    <a:pt x="3429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9333229" y="2661919"/>
              <a:ext cx="11430" cy="251460"/>
            </a:xfrm>
            <a:custGeom>
              <a:avLst/>
              <a:gdLst/>
              <a:ahLst/>
              <a:cxnLst/>
              <a:rect l="l" t="t" r="r" b="b"/>
              <a:pathLst>
                <a:path w="11429" h="251460" extrusionOk="0">
                  <a:moveTo>
                    <a:pt x="11429" y="0"/>
                  </a:moveTo>
                  <a:lnTo>
                    <a:pt x="0" y="251459"/>
                  </a:lnTo>
                </a:path>
              </a:pathLst>
            </a:custGeom>
            <a:noFill/>
            <a:ln w="279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9290050" y="2905759"/>
              <a:ext cx="86360" cy="86360"/>
            </a:xfrm>
            <a:custGeom>
              <a:avLst/>
              <a:gdLst/>
              <a:ahLst/>
              <a:cxnLst/>
              <a:rect l="l" t="t" r="r" b="b"/>
              <a:pathLst>
                <a:path w="86359" h="86360" extrusionOk="0">
                  <a:moveTo>
                    <a:pt x="0" y="0"/>
                  </a:moveTo>
                  <a:lnTo>
                    <a:pt x="39370" y="86360"/>
                  </a:lnTo>
                  <a:lnTo>
                    <a:pt x="86359" y="3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8083550" y="2633980"/>
              <a:ext cx="1149350" cy="1918970"/>
            </a:xfrm>
            <a:custGeom>
              <a:avLst/>
              <a:gdLst/>
              <a:ahLst/>
              <a:cxnLst/>
              <a:rect l="l" t="t" r="r" b="b"/>
              <a:pathLst>
                <a:path w="1149350" h="1918970" extrusionOk="0">
                  <a:moveTo>
                    <a:pt x="1149350" y="0"/>
                  </a:moveTo>
                  <a:lnTo>
                    <a:pt x="0" y="1918970"/>
                  </a:lnTo>
                </a:path>
              </a:pathLst>
            </a:custGeom>
            <a:noFill/>
            <a:ln w="279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8042909" y="4526280"/>
              <a:ext cx="80010" cy="95250"/>
            </a:xfrm>
            <a:custGeom>
              <a:avLst/>
              <a:gdLst/>
              <a:ahLst/>
              <a:cxnLst/>
              <a:rect l="l" t="t" r="r" b="b"/>
              <a:pathLst>
                <a:path w="80009" h="95250" extrusionOk="0">
                  <a:moveTo>
                    <a:pt x="6350" y="0"/>
                  </a:moveTo>
                  <a:lnTo>
                    <a:pt x="0" y="95250"/>
                  </a:lnTo>
                  <a:lnTo>
                    <a:pt x="80010" y="44450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6689089" y="2620009"/>
              <a:ext cx="2446020" cy="1219200"/>
            </a:xfrm>
            <a:custGeom>
              <a:avLst/>
              <a:gdLst/>
              <a:ahLst/>
              <a:cxnLst/>
              <a:rect l="l" t="t" r="r" b="b"/>
              <a:pathLst>
                <a:path w="2446020" h="1219200" extrusionOk="0">
                  <a:moveTo>
                    <a:pt x="2446019" y="0"/>
                  </a:moveTo>
                  <a:lnTo>
                    <a:pt x="0" y="1219200"/>
                  </a:lnTo>
                </a:path>
              </a:pathLst>
            </a:custGeom>
            <a:noFill/>
            <a:ln w="279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6617969" y="3798569"/>
              <a:ext cx="95250" cy="76200"/>
            </a:xfrm>
            <a:custGeom>
              <a:avLst/>
              <a:gdLst/>
              <a:ahLst/>
              <a:cxnLst/>
              <a:rect l="l" t="t" r="r" b="b"/>
              <a:pathLst>
                <a:path w="95250" h="76200" extrusionOk="0">
                  <a:moveTo>
                    <a:pt x="57150" y="0"/>
                  </a:moveTo>
                  <a:lnTo>
                    <a:pt x="0" y="76200"/>
                  </a:lnTo>
                  <a:lnTo>
                    <a:pt x="95250" y="762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7853679" y="3644900"/>
              <a:ext cx="500380" cy="843280"/>
            </a:xfrm>
            <a:custGeom>
              <a:avLst/>
              <a:gdLst/>
              <a:ahLst/>
              <a:cxnLst/>
              <a:rect l="l" t="t" r="r" b="b"/>
              <a:pathLst>
                <a:path w="500379" h="843279" extrusionOk="0">
                  <a:moveTo>
                    <a:pt x="500379" y="0"/>
                  </a:moveTo>
                  <a:lnTo>
                    <a:pt x="0" y="843280"/>
                  </a:lnTo>
                </a:path>
              </a:pathLst>
            </a:custGeom>
            <a:noFill/>
            <a:ln w="279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7813039" y="4461509"/>
              <a:ext cx="80010" cy="95250"/>
            </a:xfrm>
            <a:custGeom>
              <a:avLst/>
              <a:gdLst/>
              <a:ahLst/>
              <a:cxnLst/>
              <a:rect l="l" t="t" r="r" b="b"/>
              <a:pathLst>
                <a:path w="80009" h="95250" extrusionOk="0">
                  <a:moveTo>
                    <a:pt x="6350" y="0"/>
                  </a:moveTo>
                  <a:lnTo>
                    <a:pt x="0" y="95250"/>
                  </a:lnTo>
                  <a:lnTo>
                    <a:pt x="80009" y="44450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6730999" y="3561080"/>
              <a:ext cx="1581150" cy="382270"/>
            </a:xfrm>
            <a:custGeom>
              <a:avLst/>
              <a:gdLst/>
              <a:ahLst/>
              <a:cxnLst/>
              <a:rect l="l" t="t" r="r" b="b"/>
              <a:pathLst>
                <a:path w="1581150" h="382270" extrusionOk="0">
                  <a:moveTo>
                    <a:pt x="1581150" y="0"/>
                  </a:moveTo>
                  <a:lnTo>
                    <a:pt x="0" y="382270"/>
                  </a:lnTo>
                </a:path>
              </a:pathLst>
            </a:custGeom>
            <a:noFill/>
            <a:ln w="279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6653529" y="3900169"/>
              <a:ext cx="92710" cy="83820"/>
            </a:xfrm>
            <a:custGeom>
              <a:avLst/>
              <a:gdLst/>
              <a:ahLst/>
              <a:cxnLst/>
              <a:rect l="l" t="t" r="r" b="b"/>
              <a:pathLst>
                <a:path w="92709" h="83820" extrusionOk="0">
                  <a:moveTo>
                    <a:pt x="73660" y="0"/>
                  </a:moveTo>
                  <a:lnTo>
                    <a:pt x="0" y="62229"/>
                  </a:lnTo>
                  <a:lnTo>
                    <a:pt x="92710" y="83819"/>
                  </a:lnTo>
                  <a:lnTo>
                    <a:pt x="7366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6344919" y="4038600"/>
              <a:ext cx="351790" cy="448309"/>
            </a:xfrm>
            <a:custGeom>
              <a:avLst/>
              <a:gdLst/>
              <a:ahLst/>
              <a:cxnLst/>
              <a:rect l="l" t="t" r="r" b="b"/>
              <a:pathLst>
                <a:path w="351790" h="448310" extrusionOk="0">
                  <a:moveTo>
                    <a:pt x="351789" y="448310"/>
                  </a:moveTo>
                  <a:lnTo>
                    <a:pt x="0" y="0"/>
                  </a:lnTo>
                </a:path>
              </a:pathLst>
            </a:custGeom>
            <a:noFill/>
            <a:ln w="279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6296659" y="3976369"/>
              <a:ext cx="86360" cy="92710"/>
            </a:xfrm>
            <a:custGeom>
              <a:avLst/>
              <a:gdLst/>
              <a:ahLst/>
              <a:cxnLst/>
              <a:rect l="l" t="t" r="r" b="b"/>
              <a:pathLst>
                <a:path w="86360" h="92710" extrusionOk="0">
                  <a:moveTo>
                    <a:pt x="0" y="0"/>
                  </a:moveTo>
                  <a:lnTo>
                    <a:pt x="19050" y="92709"/>
                  </a:lnTo>
                  <a:lnTo>
                    <a:pt x="86360" y="40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24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45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C16AE-2EBA-28B7-8226-7CBC9D31D8A4}"/>
              </a:ext>
            </a:extLst>
          </p:cNvPr>
          <p:cNvSpPr txBox="1"/>
          <p:nvPr/>
        </p:nvSpPr>
        <p:spPr>
          <a:xfrm>
            <a:off x="695399" y="1289646"/>
            <a:ext cx="60508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Compare all sequences to  each other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Assign divergence values  to each pair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Assemble the values in a  distance matrix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>
            <a:spLocks noGrp="1"/>
          </p:cNvSpPr>
          <p:nvPr>
            <p:ph type="title"/>
          </p:nvPr>
        </p:nvSpPr>
        <p:spPr>
          <a:xfrm>
            <a:off x="1371600" y="133350"/>
            <a:ext cx="6228714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2796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Building a NJ Tree</a:t>
            </a:r>
            <a:endParaRPr dirty="0"/>
          </a:p>
        </p:txBody>
      </p:sp>
      <p:sp>
        <p:nvSpPr>
          <p:cNvPr id="306" name="Google Shape;306;p25"/>
          <p:cNvSpPr txBox="1"/>
          <p:nvPr/>
        </p:nvSpPr>
        <p:spPr>
          <a:xfrm>
            <a:off x="750569" y="932179"/>
            <a:ext cx="698627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4. Arrange the subjects in a “star” phylogeny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07" name="Google Shape;30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7845" y="3580765"/>
            <a:ext cx="1315718" cy="147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5"/>
          <p:cNvGrpSpPr/>
          <p:nvPr/>
        </p:nvGrpSpPr>
        <p:grpSpPr>
          <a:xfrm>
            <a:off x="2679065" y="1631315"/>
            <a:ext cx="4064634" cy="5612128"/>
            <a:chOff x="2679065" y="1174115"/>
            <a:chExt cx="4064634" cy="5612128"/>
          </a:xfrm>
        </p:grpSpPr>
        <p:pic>
          <p:nvPicPr>
            <p:cNvPr id="309" name="Google Shape;309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20235" y="1174115"/>
              <a:ext cx="1591308" cy="1156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5"/>
            <p:cNvSpPr/>
            <p:nvPr/>
          </p:nvSpPr>
          <p:spPr>
            <a:xfrm>
              <a:off x="3676649" y="2357119"/>
              <a:ext cx="3067050" cy="1546860"/>
            </a:xfrm>
            <a:custGeom>
              <a:avLst/>
              <a:gdLst/>
              <a:ahLst/>
              <a:cxnLst/>
              <a:rect l="l" t="t" r="r" b="b"/>
              <a:pathLst>
                <a:path w="3067050" h="1546860" extrusionOk="0">
                  <a:moveTo>
                    <a:pt x="1532889" y="0"/>
                  </a:moveTo>
                  <a:lnTo>
                    <a:pt x="1532889" y="1546859"/>
                  </a:lnTo>
                </a:path>
                <a:path w="3067050" h="1546860" extrusionOk="0">
                  <a:moveTo>
                    <a:pt x="0" y="1518919"/>
                  </a:moveTo>
                  <a:lnTo>
                    <a:pt x="3067050" y="1518919"/>
                  </a:lnTo>
                </a:path>
              </a:pathLst>
            </a:custGeom>
            <a:noFill/>
            <a:ln w="761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1" name="Google Shape;311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79065" y="5321935"/>
              <a:ext cx="1885948" cy="1464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5"/>
            <p:cNvSpPr/>
            <p:nvPr/>
          </p:nvSpPr>
          <p:spPr>
            <a:xfrm>
              <a:off x="4245609" y="3848100"/>
              <a:ext cx="1972310" cy="1405890"/>
            </a:xfrm>
            <a:custGeom>
              <a:avLst/>
              <a:gdLst/>
              <a:ahLst/>
              <a:cxnLst/>
              <a:rect l="l" t="t" r="r" b="b"/>
              <a:pathLst>
                <a:path w="1972310" h="1405889" extrusionOk="0">
                  <a:moveTo>
                    <a:pt x="949960" y="13970"/>
                  </a:moveTo>
                  <a:lnTo>
                    <a:pt x="0" y="1405889"/>
                  </a:lnTo>
                </a:path>
                <a:path w="1972310" h="1405889" extrusionOk="0">
                  <a:moveTo>
                    <a:pt x="949960" y="0"/>
                  </a:moveTo>
                  <a:lnTo>
                    <a:pt x="1972310" y="1361439"/>
                  </a:lnTo>
                </a:path>
              </a:pathLst>
            </a:custGeom>
            <a:noFill/>
            <a:ln w="761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77535" y="5835015"/>
            <a:ext cx="2020568" cy="132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6555" y="3764915"/>
            <a:ext cx="1934208" cy="125729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5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45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2483484" y="361950"/>
            <a:ext cx="511683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2796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Building a NJ Tree</a:t>
            </a:r>
            <a:endParaRPr dirty="0"/>
          </a:p>
        </p:txBody>
      </p:sp>
      <p:sp>
        <p:nvSpPr>
          <p:cNvPr id="321" name="Google Shape;321;p26"/>
          <p:cNvSpPr txBox="1"/>
          <p:nvPr/>
        </p:nvSpPr>
        <p:spPr>
          <a:xfrm>
            <a:off x="750569" y="1160779"/>
            <a:ext cx="802894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5. Fuse the two branches with the least divergence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322" name="Google Shape;322;p26"/>
          <p:cNvGrpSpPr/>
          <p:nvPr/>
        </p:nvGrpSpPr>
        <p:grpSpPr>
          <a:xfrm>
            <a:off x="923925" y="1976755"/>
            <a:ext cx="4048758" cy="4287518"/>
            <a:chOff x="923925" y="1519555"/>
            <a:chExt cx="4048758" cy="4287518"/>
          </a:xfrm>
        </p:grpSpPr>
        <p:pic>
          <p:nvPicPr>
            <p:cNvPr id="323" name="Google Shape;323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01135" y="3004185"/>
              <a:ext cx="971548" cy="1132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97735" y="1519555"/>
              <a:ext cx="1172208" cy="8902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26"/>
            <p:cNvSpPr/>
            <p:nvPr/>
          </p:nvSpPr>
          <p:spPr>
            <a:xfrm>
              <a:off x="1658620" y="2425700"/>
              <a:ext cx="2241550" cy="1178560"/>
            </a:xfrm>
            <a:custGeom>
              <a:avLst/>
              <a:gdLst/>
              <a:ahLst/>
              <a:cxnLst/>
              <a:rect l="l" t="t" r="r" b="b"/>
              <a:pathLst>
                <a:path w="2241550" h="1178560" extrusionOk="0">
                  <a:moveTo>
                    <a:pt x="1120140" y="0"/>
                  </a:moveTo>
                  <a:lnTo>
                    <a:pt x="1120140" y="1178560"/>
                  </a:lnTo>
                </a:path>
                <a:path w="2241550" h="1178560" extrusionOk="0">
                  <a:moveTo>
                    <a:pt x="0" y="1158239"/>
                  </a:moveTo>
                  <a:lnTo>
                    <a:pt x="2241550" y="1158239"/>
                  </a:lnTo>
                </a:path>
              </a:pathLst>
            </a:custGeom>
            <a:noFill/>
            <a:ln w="761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6" name="Google Shape;326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3925" y="4681855"/>
              <a:ext cx="1389378" cy="1125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6"/>
            <p:cNvSpPr/>
            <p:nvPr/>
          </p:nvSpPr>
          <p:spPr>
            <a:xfrm>
              <a:off x="2075180" y="3561080"/>
              <a:ext cx="1440180" cy="1073150"/>
            </a:xfrm>
            <a:custGeom>
              <a:avLst/>
              <a:gdLst/>
              <a:ahLst/>
              <a:cxnLst/>
              <a:rect l="l" t="t" r="r" b="b"/>
              <a:pathLst>
                <a:path w="1440179" h="1073150" extrusionOk="0">
                  <a:moveTo>
                    <a:pt x="693419" y="12700"/>
                  </a:moveTo>
                  <a:lnTo>
                    <a:pt x="0" y="1073150"/>
                  </a:lnTo>
                </a:path>
                <a:path w="1440179" h="1073150" extrusionOk="0">
                  <a:moveTo>
                    <a:pt x="693419" y="0"/>
                  </a:moveTo>
                  <a:lnTo>
                    <a:pt x="1440180" y="1038860"/>
                  </a:lnTo>
                </a:path>
              </a:pathLst>
            </a:custGeom>
            <a:noFill/>
            <a:ln w="761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692400" y="2428239"/>
              <a:ext cx="1305560" cy="1239520"/>
            </a:xfrm>
            <a:custGeom>
              <a:avLst/>
              <a:gdLst/>
              <a:ahLst/>
              <a:cxnLst/>
              <a:rect l="l" t="t" r="r" b="b"/>
              <a:pathLst>
                <a:path w="1305560" h="1239520" extrusionOk="0">
                  <a:moveTo>
                    <a:pt x="0" y="1239520"/>
                  </a:moveTo>
                  <a:lnTo>
                    <a:pt x="346710" y="876300"/>
                  </a:lnTo>
                </a:path>
                <a:path w="1305560" h="1239520" extrusionOk="0">
                  <a:moveTo>
                    <a:pt x="346710" y="859789"/>
                  </a:moveTo>
                  <a:lnTo>
                    <a:pt x="447039" y="0"/>
                  </a:lnTo>
                </a:path>
                <a:path w="1305560" h="1239520" extrusionOk="0">
                  <a:moveTo>
                    <a:pt x="331469" y="876300"/>
                  </a:moveTo>
                  <a:lnTo>
                    <a:pt x="1305560" y="991870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1648460" y="3578859"/>
              <a:ext cx="1856739" cy="1073150"/>
            </a:xfrm>
            <a:custGeom>
              <a:avLst/>
              <a:gdLst/>
              <a:ahLst/>
              <a:cxnLst/>
              <a:rect l="l" t="t" r="r" b="b"/>
              <a:pathLst>
                <a:path w="1856739" h="1073150" extrusionOk="0">
                  <a:moveTo>
                    <a:pt x="0" y="22860"/>
                  </a:moveTo>
                  <a:lnTo>
                    <a:pt x="1101089" y="22860"/>
                  </a:lnTo>
                </a:path>
                <a:path w="1856739" h="1073150" extrusionOk="0">
                  <a:moveTo>
                    <a:pt x="1108709" y="12700"/>
                  </a:moveTo>
                  <a:lnTo>
                    <a:pt x="415289" y="1073150"/>
                  </a:lnTo>
                </a:path>
                <a:path w="1856739" h="1073150" extrusionOk="0">
                  <a:moveTo>
                    <a:pt x="1109979" y="0"/>
                  </a:moveTo>
                  <a:lnTo>
                    <a:pt x="1856739" y="1038859"/>
                  </a:lnTo>
                </a:path>
              </a:pathLst>
            </a:custGeom>
            <a:noFill/>
            <a:ln w="761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0" name="Google Shape;33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7215" y="5179695"/>
            <a:ext cx="1487168" cy="102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9545" y="3602355"/>
            <a:ext cx="1424938" cy="9690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2" name="Google Shape;332;p26"/>
          <p:cNvGraphicFramePr/>
          <p:nvPr/>
        </p:nvGraphicFramePr>
        <p:xfrm>
          <a:off x="5576570" y="2606225"/>
          <a:ext cx="3835425" cy="2642225"/>
        </p:xfrm>
        <a:graphic>
          <a:graphicData uri="http://schemas.openxmlformats.org/drawingml/2006/table">
            <a:tbl>
              <a:tblPr firstRow="1" bandRow="1">
                <a:noFill/>
                <a:tableStyleId>{863B5430-A1A3-4CDD-BF96-036DD50ECFE9}</a:tableStyleId>
              </a:tblPr>
              <a:tblGrid>
                <a:gridCol w="7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50" u="none" strike="noStrike" cap="none" dirty="0">
                        <a:latin typeface="Calibri" panose="020F0502020204030204" pitchFamily="34" charset="0"/>
                        <a:ea typeface="Times New Roman"/>
                        <a:cs typeface="Calibri" panose="020F0502020204030204" pitchFamily="34" charset="0"/>
                        <a:sym typeface="Times New Roman"/>
                      </a:endParaRPr>
                    </a:p>
                    <a:p>
                      <a:pPr marL="31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</a:t>
                      </a:r>
                      <a:endParaRPr sz="1800" u="none" strike="noStrike" cap="none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177165" marR="0" lvl="0" indent="0" algn="l" rtl="0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177165" marR="0" lvl="0" indent="0" algn="l" rtl="0">
                        <a:lnSpc>
                          <a:spcPct val="100000"/>
                        </a:lnSpc>
                        <a:spcBef>
                          <a:spcPts val="147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865" marR="0" lvl="0" indent="0" algn="l" rtl="0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6375" marR="0" lvl="0" indent="0" algn="l" rtl="0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2725" marR="0" lvl="0" indent="0" algn="l" rtl="0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0475" marB="0"/>
                </a:tc>
                <a:tc>
                  <a:txBody>
                    <a:bodyPr/>
                    <a:lstStyle/>
                    <a:p>
                      <a:pPr marL="177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0.7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0475" marB="0"/>
                </a:tc>
                <a:tc>
                  <a:txBody>
                    <a:bodyPr/>
                    <a:lstStyle/>
                    <a:p>
                      <a:pPr marL="1898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04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>
                        <a:latin typeface="Calibri" panose="020F0502020204030204" pitchFamily="34" charset="0"/>
                        <a:ea typeface="Times New Roman"/>
                        <a:cs typeface="Calibri" panose="020F0502020204030204" pitchFamily="34" charset="0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>
                        <a:latin typeface="Calibri" panose="020F0502020204030204" pitchFamily="34" charset="0"/>
                        <a:ea typeface="Times New Roman"/>
                        <a:cs typeface="Calibri" panose="020F0502020204030204" pitchFamily="34" charset="0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225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177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0.8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1898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2063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>
                        <a:latin typeface="Calibri" panose="020F0502020204030204" pitchFamily="34" charset="0"/>
                        <a:ea typeface="Times New Roman"/>
                        <a:cs typeface="Calibri" panose="020F0502020204030204" pitchFamily="34" charset="0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25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2225" marB="0"/>
                </a:tc>
                <a:tc>
                  <a:txBody>
                    <a:bodyPr/>
                    <a:lstStyle/>
                    <a:p>
                      <a:pPr marL="177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1.0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2225" marB="0"/>
                </a:tc>
                <a:tc>
                  <a:txBody>
                    <a:bodyPr/>
                    <a:lstStyle/>
                    <a:p>
                      <a:pPr marL="1898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0.8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2225" marB="0"/>
                </a:tc>
                <a:tc>
                  <a:txBody>
                    <a:bodyPr/>
                    <a:lstStyle/>
                    <a:p>
                      <a:pPr marL="2063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0.8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2225" marB="0"/>
                </a:tc>
                <a:tc>
                  <a:txBody>
                    <a:bodyPr/>
                    <a:lstStyle/>
                    <a:p>
                      <a:pPr marL="212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622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75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177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1898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0.4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2063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212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0.9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730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33" name="Google Shape;333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50102" y="3810002"/>
            <a:ext cx="76194" cy="7619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45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7251700" y="3778250"/>
            <a:ext cx="533400" cy="609600"/>
          </a:xfrm>
          <a:prstGeom prst="roundRect">
            <a:avLst>
              <a:gd name="adj" fmla="val 16667"/>
            </a:avLst>
          </a:prstGeom>
          <a:solidFill>
            <a:schemeClr val="accent2">
              <a:alpha val="5098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 txBox="1"/>
          <p:nvPr/>
        </p:nvSpPr>
        <p:spPr>
          <a:xfrm>
            <a:off x="9395459" y="6887519"/>
            <a:ext cx="179070" cy="46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16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342" name="Google Shape;342;p27"/>
          <p:cNvSpPr txBox="1"/>
          <p:nvPr/>
        </p:nvSpPr>
        <p:spPr>
          <a:xfrm>
            <a:off x="788986" y="1406522"/>
            <a:ext cx="2860675" cy="216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508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6. Create a new  distance matrix  using the fusion  consensus  sequence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grpSp>
        <p:nvGrpSpPr>
          <p:cNvPr id="343" name="Google Shape;343;p27"/>
          <p:cNvGrpSpPr/>
          <p:nvPr/>
        </p:nvGrpSpPr>
        <p:grpSpPr>
          <a:xfrm>
            <a:off x="5153025" y="3211195"/>
            <a:ext cx="4804408" cy="4287518"/>
            <a:chOff x="5153025" y="3211195"/>
            <a:chExt cx="4804408" cy="4287518"/>
          </a:xfrm>
        </p:grpSpPr>
        <p:pic>
          <p:nvPicPr>
            <p:cNvPr id="344" name="Google Shape;344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84615" y="4697095"/>
              <a:ext cx="972818" cy="1131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82485" y="3211195"/>
              <a:ext cx="1172208" cy="8902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27"/>
            <p:cNvSpPr/>
            <p:nvPr/>
          </p:nvSpPr>
          <p:spPr>
            <a:xfrm>
              <a:off x="7727950" y="4118610"/>
              <a:ext cx="1305560" cy="1239520"/>
            </a:xfrm>
            <a:custGeom>
              <a:avLst/>
              <a:gdLst/>
              <a:ahLst/>
              <a:cxnLst/>
              <a:rect l="l" t="t" r="r" b="b"/>
              <a:pathLst>
                <a:path w="1305559" h="1239520" extrusionOk="0">
                  <a:moveTo>
                    <a:pt x="0" y="1239520"/>
                  </a:moveTo>
                  <a:lnTo>
                    <a:pt x="345440" y="876300"/>
                  </a:lnTo>
                </a:path>
                <a:path w="1305559" h="1239520" extrusionOk="0">
                  <a:moveTo>
                    <a:pt x="346709" y="859789"/>
                  </a:moveTo>
                  <a:lnTo>
                    <a:pt x="445770" y="0"/>
                  </a:lnTo>
                </a:path>
                <a:path w="1305559" h="1239520" extrusionOk="0">
                  <a:moveTo>
                    <a:pt x="330200" y="876300"/>
                  </a:moveTo>
                  <a:lnTo>
                    <a:pt x="1305559" y="990600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6682740" y="5292089"/>
              <a:ext cx="1101090" cy="0"/>
            </a:xfrm>
            <a:custGeom>
              <a:avLst/>
              <a:gdLst/>
              <a:ahLst/>
              <a:cxnLst/>
              <a:rect l="l" t="t" r="r" b="b"/>
              <a:pathLst>
                <a:path w="1101090" h="120000" extrusionOk="0">
                  <a:moveTo>
                    <a:pt x="0" y="0"/>
                  </a:moveTo>
                  <a:lnTo>
                    <a:pt x="1101089" y="0"/>
                  </a:lnTo>
                </a:path>
              </a:pathLst>
            </a:custGeom>
            <a:noFill/>
            <a:ln w="761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8" name="Google Shape;348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08675" y="6373495"/>
              <a:ext cx="1388108" cy="1125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27"/>
            <p:cNvSpPr/>
            <p:nvPr/>
          </p:nvSpPr>
          <p:spPr>
            <a:xfrm>
              <a:off x="7099300" y="5269230"/>
              <a:ext cx="1440180" cy="1073150"/>
            </a:xfrm>
            <a:custGeom>
              <a:avLst/>
              <a:gdLst/>
              <a:ahLst/>
              <a:cxnLst/>
              <a:rect l="l" t="t" r="r" b="b"/>
              <a:pathLst>
                <a:path w="1440179" h="1073150" extrusionOk="0">
                  <a:moveTo>
                    <a:pt x="693420" y="11430"/>
                  </a:moveTo>
                  <a:lnTo>
                    <a:pt x="0" y="1073150"/>
                  </a:lnTo>
                </a:path>
                <a:path w="1440179" h="1073150" extrusionOk="0">
                  <a:moveTo>
                    <a:pt x="693420" y="0"/>
                  </a:moveTo>
                  <a:lnTo>
                    <a:pt x="1440179" y="1038860"/>
                  </a:lnTo>
                </a:path>
              </a:pathLst>
            </a:custGeom>
            <a:noFill/>
            <a:ln w="761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7590790" y="4077969"/>
              <a:ext cx="1470660" cy="1436370"/>
            </a:xfrm>
            <a:custGeom>
              <a:avLst/>
              <a:gdLst/>
              <a:ahLst/>
              <a:cxnLst/>
              <a:rect l="l" t="t" r="r" b="b"/>
              <a:pathLst>
                <a:path w="1470659" h="1436370" extrusionOk="0">
                  <a:moveTo>
                    <a:pt x="0" y="1436369"/>
                  </a:moveTo>
                  <a:lnTo>
                    <a:pt x="511809" y="877569"/>
                  </a:lnTo>
                </a:path>
                <a:path w="1470659" h="1436370" extrusionOk="0">
                  <a:moveTo>
                    <a:pt x="511809" y="859789"/>
                  </a:moveTo>
                  <a:lnTo>
                    <a:pt x="610869" y="0"/>
                  </a:lnTo>
                </a:path>
                <a:path w="1470659" h="1436370" extrusionOk="0">
                  <a:moveTo>
                    <a:pt x="495300" y="876299"/>
                  </a:moveTo>
                  <a:lnTo>
                    <a:pt x="1470659" y="991869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1" name="Google Shape;351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53025" y="4836795"/>
              <a:ext cx="1424938" cy="9702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27"/>
            <p:cNvSpPr/>
            <p:nvPr/>
          </p:nvSpPr>
          <p:spPr>
            <a:xfrm>
              <a:off x="6579870" y="5438139"/>
              <a:ext cx="1101090" cy="1061720"/>
            </a:xfrm>
            <a:custGeom>
              <a:avLst/>
              <a:gdLst/>
              <a:ahLst/>
              <a:cxnLst/>
              <a:rect l="l" t="t" r="r" b="b"/>
              <a:pathLst>
                <a:path w="1101090" h="1061720" extrusionOk="0">
                  <a:moveTo>
                    <a:pt x="0" y="26670"/>
                  </a:moveTo>
                  <a:lnTo>
                    <a:pt x="1101089" y="26670"/>
                  </a:lnTo>
                </a:path>
                <a:path w="1101090" h="1061720" extrusionOk="0">
                  <a:moveTo>
                    <a:pt x="1076959" y="0"/>
                  </a:moveTo>
                  <a:lnTo>
                    <a:pt x="384809" y="1061720"/>
                  </a:lnTo>
                </a:path>
              </a:pathLst>
            </a:custGeom>
            <a:noFill/>
            <a:ln w="761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3" name="Google Shape;353;p2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00695" y="6415405"/>
              <a:ext cx="1487168" cy="10236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27"/>
            <p:cNvSpPr/>
            <p:nvPr/>
          </p:nvSpPr>
          <p:spPr>
            <a:xfrm>
              <a:off x="7839710" y="5245100"/>
              <a:ext cx="1423670" cy="1139190"/>
            </a:xfrm>
            <a:custGeom>
              <a:avLst/>
              <a:gdLst/>
              <a:ahLst/>
              <a:cxnLst/>
              <a:rect l="l" t="t" r="r" b="b"/>
              <a:pathLst>
                <a:path w="1423670" h="1139189" extrusionOk="0">
                  <a:moveTo>
                    <a:pt x="0" y="0"/>
                  </a:moveTo>
                  <a:lnTo>
                    <a:pt x="1423670" y="1139190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7"/>
          <p:cNvSpPr txBox="1"/>
          <p:nvPr/>
        </p:nvSpPr>
        <p:spPr>
          <a:xfrm>
            <a:off x="6577963" y="829310"/>
            <a:ext cx="3240407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	</a:t>
            </a: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RatBat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Mat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0.75	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1.0	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0.8	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2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0.6	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0.45	</a:t>
            </a:r>
            <a:r>
              <a:rPr lang="en-US" sz="1800" b="1" dirty="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0.9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5478780" y="1290320"/>
            <a:ext cx="114173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RatBat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5478780" y="2274570"/>
            <a:ext cx="824230" cy="28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Google Shape;358;p27"/>
          <p:cNvSpPr txBox="1"/>
          <p:nvPr/>
        </p:nvSpPr>
        <p:spPr>
          <a:xfrm>
            <a:off x="5478780" y="2754630"/>
            <a:ext cx="972185" cy="28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790257" y="4101463"/>
            <a:ext cx="3042285" cy="259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508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AutoNum type="arabicPeriod" startAt="7"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	</a:t>
            </a:r>
            <a:r>
              <a:rPr lang="en-US" sz="280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Fuse the next two  closest sequences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12700" marR="271145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8. </a:t>
            </a:r>
            <a:r>
              <a:rPr lang="en-US" sz="280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Repeat until tree  completed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4" name="Google Shape;320;p26">
            <a:extLst>
              <a:ext uri="{FF2B5EF4-FFF2-40B4-BE49-F238E27FC236}">
                <a16:creationId xmlns:a16="http://schemas.microsoft.com/office/drawing/2014/main" id="{E456A1EB-92B4-33D2-A31E-EBA25CD999F5}"/>
              </a:ext>
            </a:extLst>
          </p:cNvPr>
          <p:cNvSpPr txBox="1">
            <a:spLocks/>
          </p:cNvSpPr>
          <p:nvPr/>
        </p:nvSpPr>
        <p:spPr>
          <a:xfrm>
            <a:off x="36195" y="281146"/>
            <a:ext cx="511683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19191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7965" algn="ctr"/>
            <a:r>
              <a:rPr lang="en-US" dirty="0"/>
              <a:t>Building a NJ Tree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545" y="154940"/>
            <a:ext cx="5180330" cy="724662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8"/>
          <p:cNvSpPr txBox="1"/>
          <p:nvPr/>
        </p:nvSpPr>
        <p:spPr>
          <a:xfrm>
            <a:off x="6565900" y="6064250"/>
            <a:ext cx="2934335" cy="8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https://pediaa.com/difference-between-upgma-and-neighbor-joining-tree/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title"/>
          </p:nvPr>
        </p:nvSpPr>
        <p:spPr>
          <a:xfrm>
            <a:off x="815975" y="654050"/>
            <a:ext cx="845312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100" rIns="0" bIns="0" anchor="t" anchorCtr="0">
            <a:spAutoFit/>
          </a:bodyPr>
          <a:lstStyle/>
          <a:p>
            <a:pPr marL="2328545" marR="5080" lvl="0" indent="-231648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Maximum Likelihood (ML) &amp;  Bayesian</a:t>
            </a:r>
            <a:endParaRPr sz="4000"/>
          </a:p>
        </p:txBody>
      </p:sp>
      <p:sp>
        <p:nvSpPr>
          <p:cNvPr id="372" name="Google Shape;372;p29"/>
          <p:cNvSpPr txBox="1"/>
          <p:nvPr/>
        </p:nvSpPr>
        <p:spPr>
          <a:xfrm>
            <a:off x="599440" y="1859279"/>
            <a:ext cx="153035" cy="2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9"/>
          <p:cNvSpPr txBox="1">
            <a:spLocks noGrp="1"/>
          </p:cNvSpPr>
          <p:nvPr>
            <p:ph type="body" idx="1"/>
          </p:nvPr>
        </p:nvSpPr>
        <p:spPr>
          <a:xfrm>
            <a:off x="923289" y="1554480"/>
            <a:ext cx="8053705" cy="475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7950" rIns="0" bIns="0" anchor="t" anchorCtr="0">
            <a:spAutoFit/>
          </a:bodyPr>
          <a:lstStyle/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Much more statistical based</a:t>
            </a:r>
            <a:endParaRPr dirty="0"/>
          </a:p>
          <a:p>
            <a:pPr marL="12700" marR="5080" lvl="0" indent="0" algn="just" rtl="0">
              <a:lnSpc>
                <a:spcPct val="111428"/>
              </a:lnSpc>
              <a:spcBef>
                <a:spcPts val="1680"/>
              </a:spcBef>
              <a:spcAft>
                <a:spcPts val="0"/>
              </a:spcAft>
              <a:buNone/>
            </a:pPr>
            <a:r>
              <a:rPr lang="en-US" dirty="0"/>
              <a:t>Provides probability of a particular tree (not just the  answer)</a:t>
            </a:r>
            <a:endParaRPr dirty="0"/>
          </a:p>
          <a:p>
            <a:pPr marL="12700" marR="824864" lvl="0" indent="0" algn="just" rtl="0">
              <a:lnSpc>
                <a:spcPct val="111428"/>
              </a:lnSpc>
              <a:spcBef>
                <a:spcPts val="1420"/>
              </a:spcBef>
              <a:spcAft>
                <a:spcPts val="0"/>
              </a:spcAft>
              <a:buNone/>
            </a:pPr>
            <a:r>
              <a:rPr lang="en-US" dirty="0"/>
              <a:t>Similar to Parsimony in that different trees are  “scored”, but scores are “likelihoods”</a:t>
            </a:r>
            <a:endParaRPr dirty="0"/>
          </a:p>
          <a:p>
            <a:pPr marL="12700" lvl="0" indent="0" algn="just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lang="en-US" dirty="0"/>
              <a:t>Branch lengths are estimated.</a:t>
            </a:r>
            <a:endParaRPr dirty="0"/>
          </a:p>
          <a:p>
            <a:pPr marL="12700" marR="11430" lvl="0" indent="0" algn="just" rtl="0">
              <a:lnSpc>
                <a:spcPct val="111428"/>
              </a:lnSpc>
              <a:spcBef>
                <a:spcPts val="1480"/>
              </a:spcBef>
              <a:spcAft>
                <a:spcPts val="0"/>
              </a:spcAft>
              <a:buNone/>
            </a:pPr>
            <a:r>
              <a:rPr lang="en-US" dirty="0"/>
              <a:t>Various models of sequence evolution can be used  and tested</a:t>
            </a:r>
            <a:endParaRPr dirty="0"/>
          </a:p>
          <a:p>
            <a:pPr marL="12700" lvl="0" indent="0" algn="just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lang="en-US" dirty="0"/>
              <a:t>Much more computationally challenging</a:t>
            </a:r>
            <a:endParaRPr dirty="0"/>
          </a:p>
        </p:txBody>
      </p:sp>
      <p:sp>
        <p:nvSpPr>
          <p:cNvPr id="374" name="Google Shape;374;p29"/>
          <p:cNvSpPr txBox="1"/>
          <p:nvPr/>
        </p:nvSpPr>
        <p:spPr>
          <a:xfrm>
            <a:off x="599440" y="2452370"/>
            <a:ext cx="153035" cy="2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599440" y="3701637"/>
            <a:ext cx="153035" cy="2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 dirty="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9"/>
          <p:cNvSpPr txBox="1"/>
          <p:nvPr/>
        </p:nvSpPr>
        <p:spPr>
          <a:xfrm>
            <a:off x="599440" y="4674457"/>
            <a:ext cx="153035" cy="2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 dirty="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9"/>
          <p:cNvSpPr txBox="1"/>
          <p:nvPr/>
        </p:nvSpPr>
        <p:spPr>
          <a:xfrm>
            <a:off x="599440" y="5303316"/>
            <a:ext cx="153035" cy="2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 dirty="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9"/>
          <p:cNvSpPr txBox="1"/>
          <p:nvPr/>
        </p:nvSpPr>
        <p:spPr>
          <a:xfrm>
            <a:off x="599440" y="6371449"/>
            <a:ext cx="153035" cy="2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4700" y="882650"/>
            <a:ext cx="5347970" cy="5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040" y="1860550"/>
            <a:ext cx="416306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>
            <a:spLocks noGrp="1"/>
          </p:cNvSpPr>
          <p:nvPr>
            <p:ph type="title"/>
          </p:nvPr>
        </p:nvSpPr>
        <p:spPr>
          <a:xfrm>
            <a:off x="3365499" y="196849"/>
            <a:ext cx="3472179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Bootstrapping</a:t>
            </a:r>
            <a:endParaRPr/>
          </a:p>
        </p:txBody>
      </p:sp>
      <p:sp>
        <p:nvSpPr>
          <p:cNvPr id="384" name="Google Shape;384;p30"/>
          <p:cNvSpPr txBox="1"/>
          <p:nvPr/>
        </p:nvSpPr>
        <p:spPr>
          <a:xfrm>
            <a:off x="618490" y="1173479"/>
            <a:ext cx="4201795" cy="61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spAutoFit/>
          </a:bodyPr>
          <a:lstStyle/>
          <a:p>
            <a:pPr marR="24130" lvl="0" indent="-16510" algn="just" rtl="0">
              <a:spcAft>
                <a:spcPts val="0"/>
              </a:spcAft>
              <a:buClr>
                <a:srgbClr val="191919"/>
              </a:buClr>
              <a:buSzPts val="2350"/>
              <a:buFont typeface="Times New Roman"/>
              <a:buChar char="-"/>
            </a:pPr>
            <a:r>
              <a:rPr lang="en-US" sz="235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The number of times a particular  branch is formed in the tree (out of  the X times the analysis is done)</a:t>
            </a:r>
            <a:endParaRPr sz="235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R="0" lvl="0" indent="0" algn="just" rtl="0">
              <a:spcAft>
                <a:spcPts val="0"/>
              </a:spcAft>
              <a:buClr>
                <a:srgbClr val="191919"/>
              </a:buClr>
              <a:buSzPts val="3200"/>
              <a:buFont typeface="Times New Roman"/>
              <a:buNone/>
            </a:pPr>
            <a:endParaRPr sz="32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R="5080" lvl="0" indent="-54610" algn="just" rtl="0">
              <a:spcAft>
                <a:spcPts val="0"/>
              </a:spcAft>
              <a:buClr>
                <a:srgbClr val="191919"/>
              </a:buClr>
              <a:buSzPts val="2350"/>
              <a:buFont typeface="Times New Roman"/>
              <a:buChar char="-"/>
            </a:pPr>
            <a:r>
              <a:rPr lang="en-US" sz="235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High bootstrap values don’t  mean that your tree is the true tree!</a:t>
            </a:r>
            <a:endParaRPr sz="235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R="0" lvl="0" indent="0" algn="just" rtl="0">
              <a:spcAft>
                <a:spcPts val="0"/>
              </a:spcAft>
              <a:buClr>
                <a:srgbClr val="191919"/>
              </a:buClr>
              <a:buSzPts val="2900"/>
              <a:buFont typeface="Times New Roman"/>
              <a:buNone/>
            </a:pPr>
            <a:endParaRPr sz="29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R="315595" lvl="0" indent="-91440" algn="just" rtl="0">
              <a:spcAft>
                <a:spcPts val="0"/>
              </a:spcAft>
              <a:buClr>
                <a:srgbClr val="191919"/>
              </a:buClr>
              <a:buSzPts val="2350"/>
              <a:buFont typeface="Times New Roman"/>
              <a:buChar char="-"/>
            </a:pPr>
            <a:r>
              <a:rPr lang="en-US" sz="235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Bootstrap is a measure of how  well your data supports the tree</a:t>
            </a:r>
            <a:endParaRPr sz="235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R="0" lvl="0" indent="0" algn="just" rtl="0">
              <a:spcAft>
                <a:spcPts val="0"/>
              </a:spcAft>
              <a:buClr>
                <a:srgbClr val="191919"/>
              </a:buClr>
              <a:buSzPts val="2900"/>
              <a:buFont typeface="Times New Roman"/>
              <a:buNone/>
            </a:pPr>
            <a:endParaRPr sz="29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R="118110" lvl="0" indent="-91440" algn="just" rtl="0">
              <a:spcAft>
                <a:spcPts val="0"/>
              </a:spcAft>
              <a:buClr>
                <a:srgbClr val="191919"/>
              </a:buClr>
              <a:buSzPts val="2350"/>
              <a:buFont typeface="Times New Roman"/>
              <a:buChar char="-"/>
            </a:pPr>
            <a:r>
              <a:rPr lang="en-US" sz="235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Bad data, bad alignment, or bad  model will still can give high  bootstrap values</a:t>
            </a:r>
            <a:endParaRPr sz="235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385" name="Google Shape;38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8751" y="1201217"/>
            <a:ext cx="3339226" cy="549315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0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/>
          <p:nvPr/>
        </p:nvSpPr>
        <p:spPr>
          <a:xfrm>
            <a:off x="9382759" y="6855459"/>
            <a:ext cx="204470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19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392" name="Google Shape;392;p31"/>
          <p:cNvSpPr txBox="1">
            <a:spLocks noGrp="1"/>
          </p:cNvSpPr>
          <p:nvPr>
            <p:ph type="title"/>
          </p:nvPr>
        </p:nvSpPr>
        <p:spPr>
          <a:xfrm>
            <a:off x="1841500" y="125730"/>
            <a:ext cx="652907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Bootstrapping – The Picture Version</a:t>
            </a:r>
            <a:endParaRPr sz="3200"/>
          </a:p>
        </p:txBody>
      </p:sp>
      <p:sp>
        <p:nvSpPr>
          <p:cNvPr id="393" name="Google Shape;393;p31"/>
          <p:cNvSpPr txBox="1"/>
          <p:nvPr/>
        </p:nvSpPr>
        <p:spPr>
          <a:xfrm>
            <a:off x="534669" y="720090"/>
            <a:ext cx="8004175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1.	</a:t>
            </a: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Slice original MSA of </a:t>
            </a:r>
            <a:r>
              <a:rPr lang="en-US" sz="1800" i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 </a:t>
            </a: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residues into </a:t>
            </a:r>
            <a:r>
              <a:rPr lang="en-US" sz="1800" i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 </a:t>
            </a: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columns, put the columns into a hat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534669" y="4032250"/>
            <a:ext cx="334645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3. Put the column back in the hat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5" name="Google Shape;395;p31"/>
          <p:cNvSpPr txBox="1"/>
          <p:nvPr/>
        </p:nvSpPr>
        <p:spPr>
          <a:xfrm>
            <a:off x="534669" y="4693920"/>
            <a:ext cx="836866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4. Pull another column from the hat, place it in column #2 in the test set, put it back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6" name="Google Shape;396;p31"/>
          <p:cNvSpPr txBox="1"/>
          <p:nvPr/>
        </p:nvSpPr>
        <p:spPr>
          <a:xfrm>
            <a:off x="534669" y="7012940"/>
            <a:ext cx="634111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5. Repeat until a </a:t>
            </a:r>
            <a:r>
              <a:rPr lang="en-US" sz="1800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pseudo-dataset </a:t>
            </a: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 </a:t>
            </a:r>
            <a:r>
              <a:rPr lang="en-US" sz="1800" i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 </a:t>
            </a: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columns has been made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97" name="Google Shape;39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053" y="1166903"/>
            <a:ext cx="856433" cy="97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0173" y="1159283"/>
            <a:ext cx="196033" cy="97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5513" y="1161823"/>
            <a:ext cx="198573" cy="97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1963" y="1174523"/>
            <a:ext cx="198573" cy="97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86503" y="1171983"/>
            <a:ext cx="211273" cy="97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8503" y="1171983"/>
            <a:ext cx="185873" cy="975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31"/>
          <p:cNvGrpSpPr/>
          <p:nvPr/>
        </p:nvGrpSpPr>
        <p:grpSpPr>
          <a:xfrm>
            <a:off x="2269896" y="1481238"/>
            <a:ext cx="788035" cy="277495"/>
            <a:chOff x="2269896" y="1481238"/>
            <a:chExt cx="788035" cy="277495"/>
          </a:xfrm>
        </p:grpSpPr>
        <p:sp>
          <p:nvSpPr>
            <p:cNvPr id="404" name="Google Shape;404;p31"/>
            <p:cNvSpPr/>
            <p:nvPr/>
          </p:nvSpPr>
          <p:spPr>
            <a:xfrm>
              <a:off x="2274570" y="1485900"/>
              <a:ext cx="778510" cy="267970"/>
            </a:xfrm>
            <a:custGeom>
              <a:avLst/>
              <a:gdLst/>
              <a:ahLst/>
              <a:cxnLst/>
              <a:rect l="l" t="t" r="r" b="b"/>
              <a:pathLst>
                <a:path w="778510" h="267969" extrusionOk="0">
                  <a:moveTo>
                    <a:pt x="584200" y="0"/>
                  </a:moveTo>
                  <a:lnTo>
                    <a:pt x="584200" y="67310"/>
                  </a:lnTo>
                  <a:lnTo>
                    <a:pt x="0" y="67310"/>
                  </a:lnTo>
                  <a:lnTo>
                    <a:pt x="0" y="200660"/>
                  </a:lnTo>
                  <a:lnTo>
                    <a:pt x="584200" y="200660"/>
                  </a:lnTo>
                  <a:lnTo>
                    <a:pt x="584200" y="267970"/>
                  </a:lnTo>
                  <a:lnTo>
                    <a:pt x="778510" y="133350"/>
                  </a:lnTo>
                  <a:lnTo>
                    <a:pt x="5842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274570" y="1485900"/>
              <a:ext cx="778510" cy="267970"/>
            </a:xfrm>
            <a:custGeom>
              <a:avLst/>
              <a:gdLst/>
              <a:ahLst/>
              <a:cxnLst/>
              <a:rect l="l" t="t" r="r" b="b"/>
              <a:pathLst>
                <a:path w="778510" h="267969" extrusionOk="0">
                  <a:moveTo>
                    <a:pt x="0" y="67310"/>
                  </a:moveTo>
                  <a:lnTo>
                    <a:pt x="584200" y="67310"/>
                  </a:lnTo>
                  <a:lnTo>
                    <a:pt x="584200" y="0"/>
                  </a:lnTo>
                  <a:lnTo>
                    <a:pt x="778510" y="133350"/>
                  </a:lnTo>
                  <a:lnTo>
                    <a:pt x="584200" y="267970"/>
                  </a:lnTo>
                  <a:lnTo>
                    <a:pt x="584200" y="200660"/>
                  </a:lnTo>
                  <a:lnTo>
                    <a:pt x="0" y="200660"/>
                  </a:lnTo>
                  <a:lnTo>
                    <a:pt x="0" y="67310"/>
                  </a:ln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2269896" y="1481238"/>
              <a:ext cx="788035" cy="277495"/>
            </a:xfrm>
            <a:custGeom>
              <a:avLst/>
              <a:gdLst/>
              <a:ahLst/>
              <a:cxnLst/>
              <a:rect l="l" t="t" r="r" b="b"/>
              <a:pathLst>
                <a:path w="788035" h="277494" extrusionOk="0">
                  <a:moveTo>
                    <a:pt x="9334" y="4660"/>
                  </a:moveTo>
                  <a:lnTo>
                    <a:pt x="7975" y="1358"/>
                  </a:lnTo>
                  <a:lnTo>
                    <a:pt x="4673" y="0"/>
                  </a:lnTo>
                  <a:lnTo>
                    <a:pt x="1358" y="1358"/>
                  </a:lnTo>
                  <a:lnTo>
                    <a:pt x="0" y="4660"/>
                  </a:lnTo>
                  <a:lnTo>
                    <a:pt x="1358" y="7975"/>
                  </a:lnTo>
                  <a:lnTo>
                    <a:pt x="4673" y="9334"/>
                  </a:lnTo>
                  <a:lnTo>
                    <a:pt x="7975" y="7975"/>
                  </a:lnTo>
                  <a:lnTo>
                    <a:pt x="9334" y="4660"/>
                  </a:lnTo>
                  <a:close/>
                </a:path>
                <a:path w="788035" h="277494" extrusionOk="0">
                  <a:moveTo>
                    <a:pt x="787844" y="272630"/>
                  </a:moveTo>
                  <a:lnTo>
                    <a:pt x="786485" y="269328"/>
                  </a:lnTo>
                  <a:lnTo>
                    <a:pt x="783183" y="267970"/>
                  </a:lnTo>
                  <a:lnTo>
                    <a:pt x="779868" y="269328"/>
                  </a:lnTo>
                  <a:lnTo>
                    <a:pt x="778510" y="272630"/>
                  </a:lnTo>
                  <a:lnTo>
                    <a:pt x="779868" y="275945"/>
                  </a:lnTo>
                  <a:lnTo>
                    <a:pt x="783183" y="277304"/>
                  </a:lnTo>
                  <a:lnTo>
                    <a:pt x="786485" y="275945"/>
                  </a:lnTo>
                  <a:lnTo>
                    <a:pt x="787844" y="27263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31"/>
          <p:cNvGrpSpPr/>
          <p:nvPr/>
        </p:nvGrpSpPr>
        <p:grpSpPr>
          <a:xfrm>
            <a:off x="1048156" y="2706788"/>
            <a:ext cx="2609443" cy="1239328"/>
            <a:chOff x="1048156" y="2706788"/>
            <a:chExt cx="2609443" cy="1239328"/>
          </a:xfrm>
        </p:grpSpPr>
        <p:pic>
          <p:nvPicPr>
            <p:cNvPr id="408" name="Google Shape;408;p3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329713" y="2970303"/>
              <a:ext cx="1985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3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873023" y="2797583"/>
              <a:ext cx="126183" cy="516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730783" y="2772183"/>
              <a:ext cx="127453" cy="514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3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592353" y="2819173"/>
              <a:ext cx="127453" cy="516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3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358673" y="2828289"/>
              <a:ext cx="198346" cy="616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31"/>
            <p:cNvSpPr/>
            <p:nvPr/>
          </p:nvSpPr>
          <p:spPr>
            <a:xfrm>
              <a:off x="1480819" y="2813049"/>
              <a:ext cx="92710" cy="487680"/>
            </a:xfrm>
            <a:custGeom>
              <a:avLst/>
              <a:gdLst/>
              <a:ahLst/>
              <a:cxnLst/>
              <a:rect l="l" t="t" r="r" b="b"/>
              <a:pathLst>
                <a:path w="92709" h="487679" extrusionOk="0">
                  <a:moveTo>
                    <a:pt x="0" y="0"/>
                  </a:moveTo>
                  <a:lnTo>
                    <a:pt x="92710" y="0"/>
                  </a:lnTo>
                  <a:lnTo>
                    <a:pt x="92710" y="487679"/>
                  </a:lnTo>
                  <a:lnTo>
                    <a:pt x="0" y="48767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4" name="Google Shape;414;p3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0609" y="3001009"/>
              <a:ext cx="1193800" cy="769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31"/>
            <p:cNvSpPr/>
            <p:nvPr/>
          </p:nvSpPr>
          <p:spPr>
            <a:xfrm>
              <a:off x="2145029" y="2711449"/>
              <a:ext cx="1512570" cy="336550"/>
            </a:xfrm>
            <a:custGeom>
              <a:avLst/>
              <a:gdLst/>
              <a:ahLst/>
              <a:cxnLst/>
              <a:rect l="l" t="t" r="r" b="b"/>
              <a:pathLst>
                <a:path w="1512570" h="336550" extrusionOk="0">
                  <a:moveTo>
                    <a:pt x="930679" y="313609"/>
                  </a:moveTo>
                  <a:lnTo>
                    <a:pt x="758189" y="336550"/>
                  </a:lnTo>
                  <a:lnTo>
                    <a:pt x="806450" y="331470"/>
                  </a:lnTo>
                  <a:lnTo>
                    <a:pt x="896619" y="318770"/>
                  </a:lnTo>
                  <a:lnTo>
                    <a:pt x="930679" y="313609"/>
                  </a:lnTo>
                  <a:close/>
                </a:path>
                <a:path w="1512570" h="336550" extrusionOk="0">
                  <a:moveTo>
                    <a:pt x="831850" y="212089"/>
                  </a:moveTo>
                  <a:lnTo>
                    <a:pt x="690880" y="322579"/>
                  </a:lnTo>
                  <a:lnTo>
                    <a:pt x="735330" y="317500"/>
                  </a:lnTo>
                  <a:lnTo>
                    <a:pt x="777239" y="311150"/>
                  </a:lnTo>
                  <a:lnTo>
                    <a:pt x="816609" y="306070"/>
                  </a:lnTo>
                  <a:lnTo>
                    <a:pt x="891539" y="293370"/>
                  </a:lnTo>
                  <a:lnTo>
                    <a:pt x="924559" y="287020"/>
                  </a:lnTo>
                  <a:lnTo>
                    <a:pt x="956309" y="279400"/>
                  </a:lnTo>
                  <a:lnTo>
                    <a:pt x="986789" y="273050"/>
                  </a:lnTo>
                  <a:lnTo>
                    <a:pt x="1013459" y="265429"/>
                  </a:lnTo>
                  <a:lnTo>
                    <a:pt x="1027489" y="260999"/>
                  </a:lnTo>
                  <a:lnTo>
                    <a:pt x="831850" y="212089"/>
                  </a:lnTo>
                  <a:close/>
                </a:path>
                <a:path w="1512570" h="336550" extrusionOk="0">
                  <a:moveTo>
                    <a:pt x="1512570" y="236220"/>
                  </a:moveTo>
                  <a:lnTo>
                    <a:pt x="1096009" y="278129"/>
                  </a:lnTo>
                  <a:lnTo>
                    <a:pt x="1095828" y="278129"/>
                  </a:lnTo>
                  <a:lnTo>
                    <a:pt x="1083309" y="281939"/>
                  </a:lnTo>
                  <a:lnTo>
                    <a:pt x="1016000" y="297179"/>
                  </a:lnTo>
                  <a:lnTo>
                    <a:pt x="938530" y="312420"/>
                  </a:lnTo>
                  <a:lnTo>
                    <a:pt x="930679" y="313609"/>
                  </a:lnTo>
                  <a:lnTo>
                    <a:pt x="1197449" y="278129"/>
                  </a:lnTo>
                  <a:lnTo>
                    <a:pt x="1096009" y="278129"/>
                  </a:lnTo>
                  <a:lnTo>
                    <a:pt x="1197636" y="278105"/>
                  </a:lnTo>
                  <a:lnTo>
                    <a:pt x="1512570" y="236220"/>
                  </a:lnTo>
                  <a:close/>
                </a:path>
                <a:path w="1512570" h="336550" extrusionOk="0">
                  <a:moveTo>
                    <a:pt x="119380" y="0"/>
                  </a:moveTo>
                  <a:lnTo>
                    <a:pt x="59689" y="0"/>
                  </a:lnTo>
                  <a:lnTo>
                    <a:pt x="0" y="1270"/>
                  </a:lnTo>
                  <a:lnTo>
                    <a:pt x="6350" y="17779"/>
                  </a:lnTo>
                  <a:lnTo>
                    <a:pt x="115569" y="17779"/>
                  </a:lnTo>
                  <a:lnTo>
                    <a:pt x="168909" y="19050"/>
                  </a:lnTo>
                  <a:lnTo>
                    <a:pt x="223519" y="19050"/>
                  </a:lnTo>
                  <a:lnTo>
                    <a:pt x="276859" y="20320"/>
                  </a:lnTo>
                  <a:lnTo>
                    <a:pt x="328930" y="22860"/>
                  </a:lnTo>
                  <a:lnTo>
                    <a:pt x="381000" y="24129"/>
                  </a:lnTo>
                  <a:lnTo>
                    <a:pt x="433069" y="26670"/>
                  </a:lnTo>
                  <a:lnTo>
                    <a:pt x="483869" y="30479"/>
                  </a:lnTo>
                  <a:lnTo>
                    <a:pt x="533400" y="33020"/>
                  </a:lnTo>
                  <a:lnTo>
                    <a:pt x="581659" y="38100"/>
                  </a:lnTo>
                  <a:lnTo>
                    <a:pt x="674369" y="45720"/>
                  </a:lnTo>
                  <a:lnTo>
                    <a:pt x="718819" y="50800"/>
                  </a:lnTo>
                  <a:lnTo>
                    <a:pt x="760730" y="57150"/>
                  </a:lnTo>
                  <a:lnTo>
                    <a:pt x="801369" y="62229"/>
                  </a:lnTo>
                  <a:lnTo>
                    <a:pt x="840739" y="68579"/>
                  </a:lnTo>
                  <a:lnTo>
                    <a:pt x="877569" y="73660"/>
                  </a:lnTo>
                  <a:lnTo>
                    <a:pt x="911859" y="81279"/>
                  </a:lnTo>
                  <a:lnTo>
                    <a:pt x="944880" y="87629"/>
                  </a:lnTo>
                  <a:lnTo>
                    <a:pt x="975359" y="95250"/>
                  </a:lnTo>
                  <a:lnTo>
                    <a:pt x="1003300" y="101600"/>
                  </a:lnTo>
                  <a:lnTo>
                    <a:pt x="1028700" y="109220"/>
                  </a:lnTo>
                  <a:lnTo>
                    <a:pt x="1073150" y="124460"/>
                  </a:lnTo>
                  <a:lnTo>
                    <a:pt x="1118870" y="149860"/>
                  </a:lnTo>
                  <a:lnTo>
                    <a:pt x="1142999" y="182879"/>
                  </a:lnTo>
                  <a:lnTo>
                    <a:pt x="1142999" y="191770"/>
                  </a:lnTo>
                  <a:lnTo>
                    <a:pt x="1112520" y="226060"/>
                  </a:lnTo>
                  <a:lnTo>
                    <a:pt x="1097280" y="233679"/>
                  </a:lnTo>
                  <a:lnTo>
                    <a:pt x="1080770" y="242570"/>
                  </a:lnTo>
                  <a:lnTo>
                    <a:pt x="1060450" y="250189"/>
                  </a:lnTo>
                  <a:lnTo>
                    <a:pt x="1037589" y="257810"/>
                  </a:lnTo>
                  <a:lnTo>
                    <a:pt x="1027489" y="260999"/>
                  </a:lnTo>
                  <a:lnTo>
                    <a:pt x="1095910" y="278105"/>
                  </a:lnTo>
                  <a:lnTo>
                    <a:pt x="1112520" y="273050"/>
                  </a:lnTo>
                  <a:lnTo>
                    <a:pt x="1140459" y="265429"/>
                  </a:lnTo>
                  <a:lnTo>
                    <a:pt x="1164590" y="256539"/>
                  </a:lnTo>
                  <a:lnTo>
                    <a:pt x="1203959" y="238760"/>
                  </a:lnTo>
                  <a:lnTo>
                    <a:pt x="1243330" y="210820"/>
                  </a:lnTo>
                  <a:lnTo>
                    <a:pt x="1254759" y="182879"/>
                  </a:lnTo>
                  <a:lnTo>
                    <a:pt x="1252220" y="173989"/>
                  </a:lnTo>
                  <a:lnTo>
                    <a:pt x="1212849" y="137160"/>
                  </a:lnTo>
                  <a:lnTo>
                    <a:pt x="1176020" y="119379"/>
                  </a:lnTo>
                  <a:lnTo>
                    <a:pt x="1127759" y="101600"/>
                  </a:lnTo>
                  <a:lnTo>
                    <a:pt x="1035050" y="77470"/>
                  </a:lnTo>
                  <a:lnTo>
                    <a:pt x="960119" y="62229"/>
                  </a:lnTo>
                  <a:lnTo>
                    <a:pt x="831850" y="43179"/>
                  </a:lnTo>
                  <a:lnTo>
                    <a:pt x="784859" y="38100"/>
                  </a:lnTo>
                  <a:lnTo>
                    <a:pt x="736600" y="31750"/>
                  </a:lnTo>
                  <a:lnTo>
                    <a:pt x="633730" y="21589"/>
                  </a:lnTo>
                  <a:lnTo>
                    <a:pt x="525780" y="13970"/>
                  </a:lnTo>
                  <a:lnTo>
                    <a:pt x="469900" y="11429"/>
                  </a:lnTo>
                  <a:lnTo>
                    <a:pt x="412750" y="7620"/>
                  </a:lnTo>
                  <a:lnTo>
                    <a:pt x="355600" y="5079"/>
                  </a:lnTo>
                  <a:lnTo>
                    <a:pt x="119380" y="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2145029" y="2711449"/>
              <a:ext cx="1512570" cy="336550"/>
            </a:xfrm>
            <a:custGeom>
              <a:avLst/>
              <a:gdLst/>
              <a:ahLst/>
              <a:cxnLst/>
              <a:rect l="l" t="t" r="r" b="b"/>
              <a:pathLst>
                <a:path w="1512570" h="336550" extrusionOk="0">
                  <a:moveTo>
                    <a:pt x="690880" y="322579"/>
                  </a:moveTo>
                  <a:lnTo>
                    <a:pt x="735330" y="317500"/>
                  </a:lnTo>
                  <a:lnTo>
                    <a:pt x="777239" y="311150"/>
                  </a:lnTo>
                  <a:lnTo>
                    <a:pt x="816609" y="306070"/>
                  </a:lnTo>
                  <a:lnTo>
                    <a:pt x="854709" y="299720"/>
                  </a:lnTo>
                  <a:lnTo>
                    <a:pt x="891539" y="293370"/>
                  </a:lnTo>
                  <a:lnTo>
                    <a:pt x="924559" y="287020"/>
                  </a:lnTo>
                  <a:lnTo>
                    <a:pt x="956309" y="279400"/>
                  </a:lnTo>
                  <a:lnTo>
                    <a:pt x="986789" y="273050"/>
                  </a:lnTo>
                  <a:lnTo>
                    <a:pt x="1037589" y="257810"/>
                  </a:lnTo>
                  <a:lnTo>
                    <a:pt x="1080770" y="242570"/>
                  </a:lnTo>
                  <a:lnTo>
                    <a:pt x="1097280" y="233679"/>
                  </a:lnTo>
                  <a:lnTo>
                    <a:pt x="1112520" y="226060"/>
                  </a:lnTo>
                  <a:lnTo>
                    <a:pt x="1123949" y="217170"/>
                  </a:lnTo>
                  <a:lnTo>
                    <a:pt x="1132840" y="208279"/>
                  </a:lnTo>
                  <a:lnTo>
                    <a:pt x="1139190" y="200660"/>
                  </a:lnTo>
                  <a:lnTo>
                    <a:pt x="1142999" y="191770"/>
                  </a:lnTo>
                  <a:lnTo>
                    <a:pt x="1142999" y="182879"/>
                  </a:lnTo>
                  <a:lnTo>
                    <a:pt x="1118870" y="149860"/>
                  </a:lnTo>
                  <a:lnTo>
                    <a:pt x="1073150" y="124460"/>
                  </a:lnTo>
                  <a:lnTo>
                    <a:pt x="1028700" y="109220"/>
                  </a:lnTo>
                  <a:lnTo>
                    <a:pt x="975359" y="95250"/>
                  </a:lnTo>
                  <a:lnTo>
                    <a:pt x="944880" y="87629"/>
                  </a:lnTo>
                  <a:lnTo>
                    <a:pt x="911859" y="81279"/>
                  </a:lnTo>
                  <a:lnTo>
                    <a:pt x="877569" y="73660"/>
                  </a:lnTo>
                  <a:lnTo>
                    <a:pt x="840739" y="68579"/>
                  </a:lnTo>
                  <a:lnTo>
                    <a:pt x="801369" y="62229"/>
                  </a:lnTo>
                  <a:lnTo>
                    <a:pt x="760730" y="57150"/>
                  </a:lnTo>
                  <a:lnTo>
                    <a:pt x="718819" y="50800"/>
                  </a:lnTo>
                  <a:lnTo>
                    <a:pt x="674369" y="45720"/>
                  </a:lnTo>
                  <a:lnTo>
                    <a:pt x="628650" y="41910"/>
                  </a:lnTo>
                  <a:lnTo>
                    <a:pt x="581659" y="38100"/>
                  </a:lnTo>
                  <a:lnTo>
                    <a:pt x="533400" y="33020"/>
                  </a:lnTo>
                  <a:lnTo>
                    <a:pt x="483869" y="30479"/>
                  </a:lnTo>
                  <a:lnTo>
                    <a:pt x="433069" y="26670"/>
                  </a:lnTo>
                  <a:lnTo>
                    <a:pt x="381000" y="24129"/>
                  </a:lnTo>
                  <a:lnTo>
                    <a:pt x="328930" y="22860"/>
                  </a:lnTo>
                  <a:lnTo>
                    <a:pt x="276859" y="20320"/>
                  </a:lnTo>
                  <a:lnTo>
                    <a:pt x="223519" y="19050"/>
                  </a:lnTo>
                  <a:lnTo>
                    <a:pt x="168909" y="19050"/>
                  </a:lnTo>
                  <a:lnTo>
                    <a:pt x="115569" y="17779"/>
                  </a:lnTo>
                  <a:lnTo>
                    <a:pt x="60959" y="17779"/>
                  </a:lnTo>
                  <a:lnTo>
                    <a:pt x="6350" y="17779"/>
                  </a:lnTo>
                  <a:lnTo>
                    <a:pt x="0" y="1270"/>
                  </a:lnTo>
                  <a:lnTo>
                    <a:pt x="59689" y="0"/>
                  </a:lnTo>
                  <a:lnTo>
                    <a:pt x="119380" y="0"/>
                  </a:lnTo>
                  <a:lnTo>
                    <a:pt x="177800" y="1270"/>
                  </a:lnTo>
                  <a:lnTo>
                    <a:pt x="237489" y="2539"/>
                  </a:lnTo>
                  <a:lnTo>
                    <a:pt x="297180" y="3810"/>
                  </a:lnTo>
                  <a:lnTo>
                    <a:pt x="355600" y="5079"/>
                  </a:lnTo>
                  <a:lnTo>
                    <a:pt x="412750" y="7620"/>
                  </a:lnTo>
                  <a:lnTo>
                    <a:pt x="469900" y="11429"/>
                  </a:lnTo>
                  <a:lnTo>
                    <a:pt x="525780" y="13970"/>
                  </a:lnTo>
                  <a:lnTo>
                    <a:pt x="580389" y="17779"/>
                  </a:lnTo>
                  <a:lnTo>
                    <a:pt x="633730" y="21589"/>
                  </a:lnTo>
                  <a:lnTo>
                    <a:pt x="685800" y="26670"/>
                  </a:lnTo>
                  <a:lnTo>
                    <a:pt x="736600" y="31750"/>
                  </a:lnTo>
                  <a:lnTo>
                    <a:pt x="784859" y="38100"/>
                  </a:lnTo>
                  <a:lnTo>
                    <a:pt x="831850" y="43179"/>
                  </a:lnTo>
                  <a:lnTo>
                    <a:pt x="876300" y="49529"/>
                  </a:lnTo>
                  <a:lnTo>
                    <a:pt x="919480" y="55879"/>
                  </a:lnTo>
                  <a:lnTo>
                    <a:pt x="960119" y="62229"/>
                  </a:lnTo>
                  <a:lnTo>
                    <a:pt x="998219" y="69850"/>
                  </a:lnTo>
                  <a:lnTo>
                    <a:pt x="1068070" y="85089"/>
                  </a:lnTo>
                  <a:lnTo>
                    <a:pt x="1127759" y="101600"/>
                  </a:lnTo>
                  <a:lnTo>
                    <a:pt x="1176020" y="119379"/>
                  </a:lnTo>
                  <a:lnTo>
                    <a:pt x="1212849" y="137160"/>
                  </a:lnTo>
                  <a:lnTo>
                    <a:pt x="1247140" y="165100"/>
                  </a:lnTo>
                  <a:lnTo>
                    <a:pt x="1254759" y="182879"/>
                  </a:lnTo>
                  <a:lnTo>
                    <a:pt x="1253490" y="193039"/>
                  </a:lnTo>
                  <a:lnTo>
                    <a:pt x="1220470" y="229870"/>
                  </a:lnTo>
                  <a:lnTo>
                    <a:pt x="1186180" y="247650"/>
                  </a:lnTo>
                  <a:lnTo>
                    <a:pt x="1140459" y="265429"/>
                  </a:lnTo>
                  <a:lnTo>
                    <a:pt x="1112520" y="273050"/>
                  </a:lnTo>
                  <a:lnTo>
                    <a:pt x="1083309" y="281939"/>
                  </a:lnTo>
                  <a:lnTo>
                    <a:pt x="1016000" y="297179"/>
                  </a:lnTo>
                  <a:lnTo>
                    <a:pt x="977900" y="304800"/>
                  </a:lnTo>
                  <a:lnTo>
                    <a:pt x="938530" y="312420"/>
                  </a:lnTo>
                  <a:lnTo>
                    <a:pt x="896619" y="318770"/>
                  </a:lnTo>
                  <a:lnTo>
                    <a:pt x="852169" y="325120"/>
                  </a:lnTo>
                  <a:lnTo>
                    <a:pt x="806450" y="331470"/>
                  </a:lnTo>
                  <a:lnTo>
                    <a:pt x="758189" y="336550"/>
                  </a:lnTo>
                  <a:lnTo>
                    <a:pt x="1512570" y="236220"/>
                  </a:lnTo>
                  <a:lnTo>
                    <a:pt x="1096009" y="278129"/>
                  </a:lnTo>
                  <a:lnTo>
                    <a:pt x="831850" y="212089"/>
                  </a:lnTo>
                  <a:lnTo>
                    <a:pt x="690880" y="322579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1048156" y="2706788"/>
              <a:ext cx="2356485" cy="380365"/>
            </a:xfrm>
            <a:custGeom>
              <a:avLst/>
              <a:gdLst/>
              <a:ahLst/>
              <a:cxnLst/>
              <a:rect l="l" t="t" r="r" b="b"/>
              <a:pathLst>
                <a:path w="2356485" h="380364" extrusionOk="0">
                  <a:moveTo>
                    <a:pt x="9334" y="4660"/>
                  </a:moveTo>
                  <a:lnTo>
                    <a:pt x="7975" y="1358"/>
                  </a:lnTo>
                  <a:lnTo>
                    <a:pt x="4673" y="0"/>
                  </a:lnTo>
                  <a:lnTo>
                    <a:pt x="1358" y="1358"/>
                  </a:lnTo>
                  <a:lnTo>
                    <a:pt x="0" y="4660"/>
                  </a:lnTo>
                  <a:lnTo>
                    <a:pt x="1358" y="7975"/>
                  </a:lnTo>
                  <a:lnTo>
                    <a:pt x="4673" y="9334"/>
                  </a:lnTo>
                  <a:lnTo>
                    <a:pt x="7975" y="7975"/>
                  </a:lnTo>
                  <a:lnTo>
                    <a:pt x="9334" y="4660"/>
                  </a:lnTo>
                  <a:close/>
                </a:path>
                <a:path w="2356485" h="380364" extrusionOk="0">
                  <a:moveTo>
                    <a:pt x="2356294" y="375500"/>
                  </a:moveTo>
                  <a:lnTo>
                    <a:pt x="2354935" y="372198"/>
                  </a:lnTo>
                  <a:lnTo>
                    <a:pt x="2351633" y="370840"/>
                  </a:lnTo>
                  <a:lnTo>
                    <a:pt x="2348319" y="372198"/>
                  </a:lnTo>
                  <a:lnTo>
                    <a:pt x="2346960" y="375500"/>
                  </a:lnTo>
                  <a:lnTo>
                    <a:pt x="2348319" y="378815"/>
                  </a:lnTo>
                  <a:lnTo>
                    <a:pt x="2351633" y="380174"/>
                  </a:lnTo>
                  <a:lnTo>
                    <a:pt x="2354935" y="378815"/>
                  </a:lnTo>
                  <a:lnTo>
                    <a:pt x="2356294" y="375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8" name="Google Shape;418;p31"/>
          <p:cNvSpPr txBox="1"/>
          <p:nvPr/>
        </p:nvSpPr>
        <p:spPr>
          <a:xfrm>
            <a:off x="534669" y="2376170"/>
            <a:ext cx="7240270" cy="108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	</a:t>
            </a: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Pull out a random column, place it in column #1 of your new test set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sz="155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988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“random sampling”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419" name="Google Shape;419;p31"/>
          <p:cNvGrpSpPr/>
          <p:nvPr/>
        </p:nvGrpSpPr>
        <p:grpSpPr>
          <a:xfrm>
            <a:off x="1258569" y="5128678"/>
            <a:ext cx="3032761" cy="1409508"/>
            <a:chOff x="1258569" y="5128678"/>
            <a:chExt cx="3032761" cy="1409508"/>
          </a:xfrm>
        </p:grpSpPr>
        <p:pic>
          <p:nvPicPr>
            <p:cNvPr id="420" name="Google Shape;420;p3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356383" y="5496333"/>
              <a:ext cx="207463" cy="1027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3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572283" y="5489983"/>
              <a:ext cx="223973" cy="1048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3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059713" y="5255033"/>
              <a:ext cx="127453" cy="514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3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917473" y="5228363"/>
              <a:ext cx="128723" cy="516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31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779043" y="5276623"/>
              <a:ext cx="127453" cy="514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3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546633" y="5284469"/>
              <a:ext cx="198346" cy="616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31"/>
            <p:cNvSpPr/>
            <p:nvPr/>
          </p:nvSpPr>
          <p:spPr>
            <a:xfrm>
              <a:off x="1667509" y="5269229"/>
              <a:ext cx="92710" cy="487680"/>
            </a:xfrm>
            <a:custGeom>
              <a:avLst/>
              <a:gdLst/>
              <a:ahLst/>
              <a:cxnLst/>
              <a:rect l="l" t="t" r="r" b="b"/>
              <a:pathLst>
                <a:path w="92710" h="487679" extrusionOk="0">
                  <a:moveTo>
                    <a:pt x="0" y="0"/>
                  </a:moveTo>
                  <a:lnTo>
                    <a:pt x="92709" y="0"/>
                  </a:lnTo>
                  <a:lnTo>
                    <a:pt x="92709" y="487680"/>
                  </a:lnTo>
                  <a:lnTo>
                    <a:pt x="0" y="48768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7" name="Google Shape;427;p3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258569" y="5457189"/>
              <a:ext cx="1192530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31"/>
            <p:cNvSpPr/>
            <p:nvPr/>
          </p:nvSpPr>
          <p:spPr>
            <a:xfrm>
              <a:off x="2374900" y="5133339"/>
              <a:ext cx="1916430" cy="422909"/>
            </a:xfrm>
            <a:custGeom>
              <a:avLst/>
              <a:gdLst/>
              <a:ahLst/>
              <a:cxnLst/>
              <a:rect l="l" t="t" r="r" b="b"/>
              <a:pathLst>
                <a:path w="1916429" h="422910" extrusionOk="0">
                  <a:moveTo>
                    <a:pt x="1916429" y="303530"/>
                  </a:moveTo>
                  <a:lnTo>
                    <a:pt x="1463200" y="355969"/>
                  </a:lnTo>
                  <a:lnTo>
                    <a:pt x="1452879" y="359410"/>
                  </a:lnTo>
                  <a:lnTo>
                    <a:pt x="1418589" y="369570"/>
                  </a:lnTo>
                  <a:lnTo>
                    <a:pt x="1380489" y="379730"/>
                  </a:lnTo>
                  <a:lnTo>
                    <a:pt x="1341120" y="388620"/>
                  </a:lnTo>
                  <a:lnTo>
                    <a:pt x="1299210" y="397510"/>
                  </a:lnTo>
                  <a:lnTo>
                    <a:pt x="1206500" y="415290"/>
                  </a:lnTo>
                  <a:lnTo>
                    <a:pt x="1158239" y="422910"/>
                  </a:lnTo>
                  <a:lnTo>
                    <a:pt x="1916429" y="303530"/>
                  </a:lnTo>
                  <a:close/>
                </a:path>
                <a:path w="1916429" h="422910" extrusionOk="0">
                  <a:moveTo>
                    <a:pt x="1162050" y="273050"/>
                  </a:moveTo>
                  <a:lnTo>
                    <a:pt x="1076960" y="405130"/>
                  </a:lnTo>
                  <a:lnTo>
                    <a:pt x="1121410" y="398780"/>
                  </a:lnTo>
                  <a:lnTo>
                    <a:pt x="1164589" y="391160"/>
                  </a:lnTo>
                  <a:lnTo>
                    <a:pt x="1205229" y="383540"/>
                  </a:lnTo>
                  <a:lnTo>
                    <a:pt x="1280160" y="365760"/>
                  </a:lnTo>
                  <a:lnTo>
                    <a:pt x="1344929" y="347980"/>
                  </a:lnTo>
                  <a:lnTo>
                    <a:pt x="1381578" y="335772"/>
                  </a:lnTo>
                  <a:lnTo>
                    <a:pt x="1162050" y="273050"/>
                  </a:lnTo>
                  <a:close/>
                </a:path>
                <a:path w="1916429" h="422910" extrusionOk="0">
                  <a:moveTo>
                    <a:pt x="875347" y="22860"/>
                  </a:moveTo>
                  <a:lnTo>
                    <a:pt x="381000" y="22860"/>
                  </a:lnTo>
                  <a:lnTo>
                    <a:pt x="557530" y="26670"/>
                  </a:lnTo>
                  <a:lnTo>
                    <a:pt x="671830" y="31750"/>
                  </a:lnTo>
                  <a:lnTo>
                    <a:pt x="783589" y="39370"/>
                  </a:lnTo>
                  <a:lnTo>
                    <a:pt x="836930" y="44450"/>
                  </a:lnTo>
                  <a:lnTo>
                    <a:pt x="890270" y="48260"/>
                  </a:lnTo>
                  <a:lnTo>
                    <a:pt x="941070" y="54610"/>
                  </a:lnTo>
                  <a:lnTo>
                    <a:pt x="990600" y="59690"/>
                  </a:lnTo>
                  <a:lnTo>
                    <a:pt x="1085850" y="72390"/>
                  </a:lnTo>
                  <a:lnTo>
                    <a:pt x="1130300" y="80010"/>
                  </a:lnTo>
                  <a:lnTo>
                    <a:pt x="1212850" y="95250"/>
                  </a:lnTo>
                  <a:lnTo>
                    <a:pt x="1250950" y="104140"/>
                  </a:lnTo>
                  <a:lnTo>
                    <a:pt x="1319529" y="121920"/>
                  </a:lnTo>
                  <a:lnTo>
                    <a:pt x="1377950" y="139700"/>
                  </a:lnTo>
                  <a:lnTo>
                    <a:pt x="1427479" y="160020"/>
                  </a:lnTo>
                  <a:lnTo>
                    <a:pt x="1464310" y="180340"/>
                  </a:lnTo>
                  <a:lnTo>
                    <a:pt x="1498600" y="212090"/>
                  </a:lnTo>
                  <a:lnTo>
                    <a:pt x="1507489" y="233680"/>
                  </a:lnTo>
                  <a:lnTo>
                    <a:pt x="1507489" y="245110"/>
                  </a:lnTo>
                  <a:lnTo>
                    <a:pt x="1477010" y="288290"/>
                  </a:lnTo>
                  <a:lnTo>
                    <a:pt x="1443989" y="308610"/>
                  </a:lnTo>
                  <a:lnTo>
                    <a:pt x="1399539" y="328930"/>
                  </a:lnTo>
                  <a:lnTo>
                    <a:pt x="1381578" y="335772"/>
                  </a:lnTo>
                  <a:lnTo>
                    <a:pt x="1455420" y="356870"/>
                  </a:lnTo>
                  <a:lnTo>
                    <a:pt x="1537970" y="327660"/>
                  </a:lnTo>
                  <a:lnTo>
                    <a:pt x="1579879" y="304800"/>
                  </a:lnTo>
                  <a:lnTo>
                    <a:pt x="1610360" y="281940"/>
                  </a:lnTo>
                  <a:lnTo>
                    <a:pt x="1630679" y="246380"/>
                  </a:lnTo>
                  <a:lnTo>
                    <a:pt x="1630679" y="233680"/>
                  </a:lnTo>
                  <a:lnTo>
                    <a:pt x="1611629" y="198120"/>
                  </a:lnTo>
                  <a:lnTo>
                    <a:pt x="1563370" y="163830"/>
                  </a:lnTo>
                  <a:lnTo>
                    <a:pt x="1516379" y="140970"/>
                  </a:lnTo>
                  <a:lnTo>
                    <a:pt x="1456689" y="119380"/>
                  </a:lnTo>
                  <a:lnTo>
                    <a:pt x="1385570" y="99060"/>
                  </a:lnTo>
                  <a:lnTo>
                    <a:pt x="1346200" y="90170"/>
                  </a:lnTo>
                  <a:lnTo>
                    <a:pt x="1304289" y="81280"/>
                  </a:lnTo>
                  <a:lnTo>
                    <a:pt x="1259839" y="72390"/>
                  </a:lnTo>
                  <a:lnTo>
                    <a:pt x="1212850" y="63500"/>
                  </a:lnTo>
                  <a:lnTo>
                    <a:pt x="1112520" y="48260"/>
                  </a:lnTo>
                  <a:lnTo>
                    <a:pt x="948689" y="29210"/>
                  </a:lnTo>
                  <a:lnTo>
                    <a:pt x="875347" y="22860"/>
                  </a:lnTo>
                  <a:close/>
                </a:path>
                <a:path w="1916429" h="422910" extrusionOk="0">
                  <a:moveTo>
                    <a:pt x="322580" y="0"/>
                  </a:moveTo>
                  <a:lnTo>
                    <a:pt x="63500" y="5080"/>
                  </a:lnTo>
                  <a:lnTo>
                    <a:pt x="0" y="8890"/>
                  </a:lnTo>
                  <a:lnTo>
                    <a:pt x="30480" y="30480"/>
                  </a:lnTo>
                  <a:lnTo>
                    <a:pt x="146050" y="25400"/>
                  </a:lnTo>
                  <a:lnTo>
                    <a:pt x="262889" y="22860"/>
                  </a:lnTo>
                  <a:lnTo>
                    <a:pt x="875347" y="22860"/>
                  </a:lnTo>
                  <a:lnTo>
                    <a:pt x="830580" y="19050"/>
                  </a:lnTo>
                  <a:lnTo>
                    <a:pt x="769619" y="15240"/>
                  </a:lnTo>
                  <a:lnTo>
                    <a:pt x="707389" y="10160"/>
                  </a:lnTo>
                  <a:lnTo>
                    <a:pt x="516889" y="2540"/>
                  </a:lnTo>
                  <a:lnTo>
                    <a:pt x="452119" y="1270"/>
                  </a:lnTo>
                  <a:lnTo>
                    <a:pt x="387350" y="1270"/>
                  </a:lnTo>
                  <a:lnTo>
                    <a:pt x="322580" y="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2374900" y="5133339"/>
              <a:ext cx="1916430" cy="422909"/>
            </a:xfrm>
            <a:custGeom>
              <a:avLst/>
              <a:gdLst/>
              <a:ahLst/>
              <a:cxnLst/>
              <a:rect l="l" t="t" r="r" b="b"/>
              <a:pathLst>
                <a:path w="1916429" h="422910" extrusionOk="0">
                  <a:moveTo>
                    <a:pt x="1076960" y="405130"/>
                  </a:moveTo>
                  <a:lnTo>
                    <a:pt x="1121410" y="398780"/>
                  </a:lnTo>
                  <a:lnTo>
                    <a:pt x="1164589" y="391160"/>
                  </a:lnTo>
                  <a:lnTo>
                    <a:pt x="1205229" y="383540"/>
                  </a:lnTo>
                  <a:lnTo>
                    <a:pt x="1243329" y="374650"/>
                  </a:lnTo>
                  <a:lnTo>
                    <a:pt x="1313179" y="356870"/>
                  </a:lnTo>
                  <a:lnTo>
                    <a:pt x="1372870" y="339090"/>
                  </a:lnTo>
                  <a:lnTo>
                    <a:pt x="1423670" y="318770"/>
                  </a:lnTo>
                  <a:lnTo>
                    <a:pt x="1461770" y="298450"/>
                  </a:lnTo>
                  <a:lnTo>
                    <a:pt x="1497329" y="266700"/>
                  </a:lnTo>
                  <a:lnTo>
                    <a:pt x="1507489" y="245110"/>
                  </a:lnTo>
                  <a:lnTo>
                    <a:pt x="1507489" y="233680"/>
                  </a:lnTo>
                  <a:lnTo>
                    <a:pt x="1478279" y="190500"/>
                  </a:lnTo>
                  <a:lnTo>
                    <a:pt x="1427479" y="160020"/>
                  </a:lnTo>
                  <a:lnTo>
                    <a:pt x="1377950" y="139700"/>
                  </a:lnTo>
                  <a:lnTo>
                    <a:pt x="1319529" y="121920"/>
                  </a:lnTo>
                  <a:lnTo>
                    <a:pt x="1250950" y="104140"/>
                  </a:lnTo>
                  <a:lnTo>
                    <a:pt x="1212850" y="95250"/>
                  </a:lnTo>
                  <a:lnTo>
                    <a:pt x="1172210" y="87630"/>
                  </a:lnTo>
                  <a:lnTo>
                    <a:pt x="1130300" y="80010"/>
                  </a:lnTo>
                  <a:lnTo>
                    <a:pt x="1085850" y="72390"/>
                  </a:lnTo>
                  <a:lnTo>
                    <a:pt x="1038860" y="66040"/>
                  </a:lnTo>
                  <a:lnTo>
                    <a:pt x="990600" y="59690"/>
                  </a:lnTo>
                  <a:lnTo>
                    <a:pt x="941070" y="54610"/>
                  </a:lnTo>
                  <a:lnTo>
                    <a:pt x="890270" y="48260"/>
                  </a:lnTo>
                  <a:lnTo>
                    <a:pt x="836930" y="44450"/>
                  </a:lnTo>
                  <a:lnTo>
                    <a:pt x="783589" y="39370"/>
                  </a:lnTo>
                  <a:lnTo>
                    <a:pt x="727710" y="35560"/>
                  </a:lnTo>
                  <a:lnTo>
                    <a:pt x="671830" y="31750"/>
                  </a:lnTo>
                  <a:lnTo>
                    <a:pt x="614680" y="29210"/>
                  </a:lnTo>
                  <a:lnTo>
                    <a:pt x="557530" y="26670"/>
                  </a:lnTo>
                  <a:lnTo>
                    <a:pt x="499110" y="25400"/>
                  </a:lnTo>
                  <a:lnTo>
                    <a:pt x="440689" y="24130"/>
                  </a:lnTo>
                  <a:lnTo>
                    <a:pt x="381000" y="22860"/>
                  </a:lnTo>
                  <a:lnTo>
                    <a:pt x="322580" y="22860"/>
                  </a:lnTo>
                  <a:lnTo>
                    <a:pt x="262889" y="22860"/>
                  </a:lnTo>
                  <a:lnTo>
                    <a:pt x="204469" y="24130"/>
                  </a:lnTo>
                  <a:lnTo>
                    <a:pt x="146050" y="25400"/>
                  </a:lnTo>
                  <a:lnTo>
                    <a:pt x="87630" y="27940"/>
                  </a:lnTo>
                  <a:lnTo>
                    <a:pt x="30480" y="30480"/>
                  </a:lnTo>
                  <a:lnTo>
                    <a:pt x="0" y="8890"/>
                  </a:lnTo>
                  <a:lnTo>
                    <a:pt x="63500" y="5080"/>
                  </a:lnTo>
                  <a:lnTo>
                    <a:pt x="127000" y="3810"/>
                  </a:lnTo>
                  <a:lnTo>
                    <a:pt x="191769" y="2540"/>
                  </a:lnTo>
                  <a:lnTo>
                    <a:pt x="256539" y="1270"/>
                  </a:lnTo>
                  <a:lnTo>
                    <a:pt x="322580" y="0"/>
                  </a:lnTo>
                  <a:lnTo>
                    <a:pt x="387350" y="1270"/>
                  </a:lnTo>
                  <a:lnTo>
                    <a:pt x="452119" y="1270"/>
                  </a:lnTo>
                  <a:lnTo>
                    <a:pt x="516889" y="2540"/>
                  </a:lnTo>
                  <a:lnTo>
                    <a:pt x="581660" y="5080"/>
                  </a:lnTo>
                  <a:lnTo>
                    <a:pt x="645160" y="7620"/>
                  </a:lnTo>
                  <a:lnTo>
                    <a:pt x="707389" y="10160"/>
                  </a:lnTo>
                  <a:lnTo>
                    <a:pt x="769619" y="15240"/>
                  </a:lnTo>
                  <a:lnTo>
                    <a:pt x="830580" y="19050"/>
                  </a:lnTo>
                  <a:lnTo>
                    <a:pt x="890270" y="24130"/>
                  </a:lnTo>
                  <a:lnTo>
                    <a:pt x="948689" y="29210"/>
                  </a:lnTo>
                  <a:lnTo>
                    <a:pt x="1004570" y="35560"/>
                  </a:lnTo>
                  <a:lnTo>
                    <a:pt x="1060450" y="41910"/>
                  </a:lnTo>
                  <a:lnTo>
                    <a:pt x="1112520" y="48260"/>
                  </a:lnTo>
                  <a:lnTo>
                    <a:pt x="1163320" y="55880"/>
                  </a:lnTo>
                  <a:lnTo>
                    <a:pt x="1212850" y="63500"/>
                  </a:lnTo>
                  <a:lnTo>
                    <a:pt x="1259839" y="72390"/>
                  </a:lnTo>
                  <a:lnTo>
                    <a:pt x="1304289" y="81280"/>
                  </a:lnTo>
                  <a:lnTo>
                    <a:pt x="1346200" y="90170"/>
                  </a:lnTo>
                  <a:lnTo>
                    <a:pt x="1385570" y="99060"/>
                  </a:lnTo>
                  <a:lnTo>
                    <a:pt x="1422400" y="109220"/>
                  </a:lnTo>
                  <a:lnTo>
                    <a:pt x="1488439" y="130810"/>
                  </a:lnTo>
                  <a:lnTo>
                    <a:pt x="1541779" y="152400"/>
                  </a:lnTo>
                  <a:lnTo>
                    <a:pt x="1582420" y="175260"/>
                  </a:lnTo>
                  <a:lnTo>
                    <a:pt x="1620520" y="209550"/>
                  </a:lnTo>
                  <a:lnTo>
                    <a:pt x="1630679" y="233680"/>
                  </a:lnTo>
                  <a:lnTo>
                    <a:pt x="1630679" y="246380"/>
                  </a:lnTo>
                  <a:lnTo>
                    <a:pt x="1610360" y="281940"/>
                  </a:lnTo>
                  <a:lnTo>
                    <a:pt x="1579879" y="304800"/>
                  </a:lnTo>
                  <a:lnTo>
                    <a:pt x="1537970" y="327660"/>
                  </a:lnTo>
                  <a:lnTo>
                    <a:pt x="1483360" y="349250"/>
                  </a:lnTo>
                  <a:lnTo>
                    <a:pt x="1418589" y="369570"/>
                  </a:lnTo>
                  <a:lnTo>
                    <a:pt x="1380489" y="379730"/>
                  </a:lnTo>
                  <a:lnTo>
                    <a:pt x="1341120" y="388620"/>
                  </a:lnTo>
                  <a:lnTo>
                    <a:pt x="1299210" y="397510"/>
                  </a:lnTo>
                  <a:lnTo>
                    <a:pt x="1253489" y="406400"/>
                  </a:lnTo>
                  <a:lnTo>
                    <a:pt x="1206500" y="415290"/>
                  </a:lnTo>
                  <a:lnTo>
                    <a:pt x="1158239" y="422910"/>
                  </a:lnTo>
                  <a:lnTo>
                    <a:pt x="1916429" y="303530"/>
                  </a:lnTo>
                  <a:lnTo>
                    <a:pt x="1455420" y="356870"/>
                  </a:lnTo>
                  <a:lnTo>
                    <a:pt x="1162050" y="273050"/>
                  </a:lnTo>
                  <a:lnTo>
                    <a:pt x="1076960" y="40513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1403756" y="5128678"/>
              <a:ext cx="2606675" cy="487045"/>
            </a:xfrm>
            <a:custGeom>
              <a:avLst/>
              <a:gdLst/>
              <a:ahLst/>
              <a:cxnLst/>
              <a:rect l="l" t="t" r="r" b="b"/>
              <a:pathLst>
                <a:path w="2606675" h="487045" extrusionOk="0">
                  <a:moveTo>
                    <a:pt x="9334" y="4660"/>
                  </a:moveTo>
                  <a:lnTo>
                    <a:pt x="7975" y="1358"/>
                  </a:lnTo>
                  <a:lnTo>
                    <a:pt x="4673" y="0"/>
                  </a:lnTo>
                  <a:lnTo>
                    <a:pt x="1358" y="1358"/>
                  </a:lnTo>
                  <a:lnTo>
                    <a:pt x="0" y="4660"/>
                  </a:lnTo>
                  <a:lnTo>
                    <a:pt x="1358" y="7975"/>
                  </a:lnTo>
                  <a:lnTo>
                    <a:pt x="4673" y="9334"/>
                  </a:lnTo>
                  <a:lnTo>
                    <a:pt x="7975" y="7975"/>
                  </a:lnTo>
                  <a:lnTo>
                    <a:pt x="9334" y="4660"/>
                  </a:lnTo>
                  <a:close/>
                </a:path>
                <a:path w="2606675" h="487045" extrusionOk="0">
                  <a:moveTo>
                    <a:pt x="2606484" y="482180"/>
                  </a:moveTo>
                  <a:lnTo>
                    <a:pt x="2605125" y="478878"/>
                  </a:lnTo>
                  <a:lnTo>
                    <a:pt x="2601823" y="477520"/>
                  </a:lnTo>
                  <a:lnTo>
                    <a:pt x="2598509" y="478878"/>
                  </a:lnTo>
                  <a:lnTo>
                    <a:pt x="2597150" y="482180"/>
                  </a:lnTo>
                  <a:lnTo>
                    <a:pt x="2598509" y="485495"/>
                  </a:lnTo>
                  <a:lnTo>
                    <a:pt x="2601823" y="486854"/>
                  </a:lnTo>
                  <a:lnTo>
                    <a:pt x="2605125" y="485495"/>
                  </a:lnTo>
                  <a:lnTo>
                    <a:pt x="2606484" y="4821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31"/>
          <p:cNvGrpSpPr/>
          <p:nvPr/>
        </p:nvGrpSpPr>
        <p:grpSpPr>
          <a:xfrm>
            <a:off x="8283983" y="6171973"/>
            <a:ext cx="905963" cy="985973"/>
            <a:chOff x="8283983" y="6171973"/>
            <a:chExt cx="905963" cy="985973"/>
          </a:xfrm>
        </p:grpSpPr>
        <p:pic>
          <p:nvPicPr>
            <p:cNvPr id="432" name="Google Shape;432;p31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8283983" y="6178323"/>
              <a:ext cx="1985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1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8456703" y="6171973"/>
              <a:ext cx="2112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3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640853" y="6180863"/>
              <a:ext cx="1985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31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8813573" y="6182133"/>
              <a:ext cx="19984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31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8992643" y="6180863"/>
              <a:ext cx="197303" cy="9758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7" name="Google Shape;437;p31"/>
          <p:cNvGrpSpPr/>
          <p:nvPr/>
        </p:nvGrpSpPr>
        <p:grpSpPr>
          <a:xfrm>
            <a:off x="7190740" y="1083083"/>
            <a:ext cx="1296670" cy="1035276"/>
            <a:chOff x="7190740" y="1083083"/>
            <a:chExt cx="1296670" cy="1035276"/>
          </a:xfrm>
        </p:grpSpPr>
        <p:pic>
          <p:nvPicPr>
            <p:cNvPr id="438" name="Google Shape;438;p3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8065543" y="1109753"/>
              <a:ext cx="133803" cy="532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31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7910603" y="1083083"/>
              <a:ext cx="135073" cy="532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1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7760743" y="1132613"/>
              <a:ext cx="133803" cy="532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3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7506743" y="1245643"/>
              <a:ext cx="140153" cy="532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31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7623583" y="1111023"/>
              <a:ext cx="126183" cy="532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190740" y="1319529"/>
              <a:ext cx="1296670" cy="798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p31"/>
          <p:cNvSpPr txBox="1"/>
          <p:nvPr/>
        </p:nvSpPr>
        <p:spPr>
          <a:xfrm>
            <a:off x="4211320" y="3972559"/>
            <a:ext cx="21209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“with replacement”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>
            <a:spLocks noGrp="1"/>
          </p:cNvSpPr>
          <p:nvPr>
            <p:ph type="title"/>
          </p:nvPr>
        </p:nvSpPr>
        <p:spPr>
          <a:xfrm>
            <a:off x="3401059" y="34290"/>
            <a:ext cx="3472179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Bootstrapping</a:t>
            </a:r>
            <a:endParaRPr/>
          </a:p>
        </p:txBody>
      </p:sp>
      <p:sp>
        <p:nvSpPr>
          <p:cNvPr id="450" name="Google Shape;450;p32"/>
          <p:cNvSpPr txBox="1"/>
          <p:nvPr/>
        </p:nvSpPr>
        <p:spPr>
          <a:xfrm>
            <a:off x="648969" y="1104900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2"/>
          <p:cNvSpPr txBox="1"/>
          <p:nvPr/>
        </p:nvSpPr>
        <p:spPr>
          <a:xfrm>
            <a:off x="972819" y="1033779"/>
            <a:ext cx="656018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 </a:t>
            </a:r>
            <a:r>
              <a:rPr lang="en-US" sz="2000" i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 </a:t>
            </a: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 of times to generate </a:t>
            </a:r>
            <a:r>
              <a:rPr lang="en-US" sz="2000" i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 </a:t>
            </a: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pseudo-datasets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52" name="Google Shape;452;p32"/>
          <p:cNvSpPr txBox="1"/>
          <p:nvPr/>
        </p:nvSpPr>
        <p:spPr>
          <a:xfrm>
            <a:off x="648969" y="2456179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2"/>
          <p:cNvSpPr txBox="1"/>
          <p:nvPr/>
        </p:nvSpPr>
        <p:spPr>
          <a:xfrm>
            <a:off x="972819" y="2383790"/>
            <a:ext cx="60553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 each pseudo-dataset, draw a tree (yields </a:t>
            </a:r>
            <a:r>
              <a:rPr lang="en-US" sz="2000" i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 </a:t>
            </a: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trees)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54" name="Google Shape;454;p32"/>
          <p:cNvSpPr txBox="1"/>
          <p:nvPr/>
        </p:nvSpPr>
        <p:spPr>
          <a:xfrm>
            <a:off x="648969" y="4819650"/>
            <a:ext cx="11683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2"/>
          <p:cNvSpPr txBox="1"/>
          <p:nvPr/>
        </p:nvSpPr>
        <p:spPr>
          <a:xfrm>
            <a:off x="972819" y="4747259"/>
            <a:ext cx="57080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Compare your tree to all </a:t>
            </a:r>
            <a:r>
              <a:rPr lang="en-US" sz="2000" i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 </a:t>
            </a: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trees. How often do the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56" name="Google Shape;456;p32"/>
          <p:cNvSpPr txBox="1"/>
          <p:nvPr/>
        </p:nvSpPr>
        <p:spPr>
          <a:xfrm>
            <a:off x="972819" y="5085079"/>
            <a:ext cx="67925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branching orders in your tree appear in the </a:t>
            </a:r>
            <a:r>
              <a:rPr lang="en-US" sz="2000" i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 </a:t>
            </a: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pseudo-trees?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457" name="Google Shape;457;p32"/>
          <p:cNvGrpSpPr/>
          <p:nvPr/>
        </p:nvGrpSpPr>
        <p:grpSpPr>
          <a:xfrm>
            <a:off x="1939063" y="1428523"/>
            <a:ext cx="963113" cy="978353"/>
            <a:chOff x="1939063" y="1428523"/>
            <a:chExt cx="963113" cy="978353"/>
          </a:xfrm>
        </p:grpSpPr>
        <p:pic>
          <p:nvPicPr>
            <p:cNvPr id="458" name="Google Shape;458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30833" y="1428523"/>
              <a:ext cx="19730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39063" y="1431063"/>
              <a:ext cx="1985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20063" y="1428523"/>
              <a:ext cx="2112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03603" y="1431063"/>
              <a:ext cx="1985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3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513103" y="1431063"/>
              <a:ext cx="198573" cy="9758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32"/>
          <p:cNvGrpSpPr/>
          <p:nvPr/>
        </p:nvGrpSpPr>
        <p:grpSpPr>
          <a:xfrm>
            <a:off x="4272053" y="1434873"/>
            <a:ext cx="922473" cy="982163"/>
            <a:chOff x="4272053" y="1434873"/>
            <a:chExt cx="922473" cy="982163"/>
          </a:xfrm>
        </p:grpSpPr>
        <p:pic>
          <p:nvPicPr>
            <p:cNvPr id="464" name="Google Shape;464;p3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72053" y="1441223"/>
              <a:ext cx="1858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3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452393" y="1434873"/>
              <a:ext cx="21000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3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645433" y="1436143"/>
              <a:ext cx="19984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3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823233" y="1436143"/>
              <a:ext cx="1985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3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995953" y="1439953"/>
              <a:ext cx="198573" cy="9758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32"/>
          <p:cNvGrpSpPr/>
          <p:nvPr/>
        </p:nvGrpSpPr>
        <p:grpSpPr>
          <a:xfrm>
            <a:off x="6361203" y="1381533"/>
            <a:ext cx="904693" cy="980893"/>
            <a:chOff x="6361203" y="1381533"/>
            <a:chExt cx="904693" cy="980893"/>
          </a:xfrm>
        </p:grpSpPr>
        <p:pic>
          <p:nvPicPr>
            <p:cNvPr id="470" name="Google Shape;470;p3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361203" y="1381533"/>
              <a:ext cx="1985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3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533923" y="1387883"/>
              <a:ext cx="211273" cy="974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18073" y="1384073"/>
              <a:ext cx="1985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3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890793" y="1385343"/>
              <a:ext cx="198573" cy="97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3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069863" y="1384073"/>
              <a:ext cx="196033" cy="9758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5" name="Google Shape;475;p32"/>
          <p:cNvSpPr txBox="1"/>
          <p:nvPr/>
        </p:nvSpPr>
        <p:spPr>
          <a:xfrm>
            <a:off x="8205469" y="4986020"/>
            <a:ext cx="138430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3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6" name="Google Shape;476;p32"/>
          <p:cNvSpPr txBox="1"/>
          <p:nvPr/>
        </p:nvSpPr>
        <p:spPr>
          <a:xfrm>
            <a:off x="2142489" y="5472429"/>
            <a:ext cx="401066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On branches of your tree, write # of  times that branch appeared in your  pseudo-dataset trees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7" name="Google Shape;477;p32"/>
          <p:cNvSpPr txBox="1"/>
          <p:nvPr/>
        </p:nvSpPr>
        <p:spPr>
          <a:xfrm>
            <a:off x="7903209" y="5454650"/>
            <a:ext cx="138430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478" name="Google Shape;478;p32"/>
          <p:cNvGrpSpPr/>
          <p:nvPr/>
        </p:nvGrpSpPr>
        <p:grpSpPr>
          <a:xfrm>
            <a:off x="1644650" y="2691765"/>
            <a:ext cx="1202053" cy="1576068"/>
            <a:chOff x="1644650" y="2691765"/>
            <a:chExt cx="1202053" cy="1576068"/>
          </a:xfrm>
        </p:grpSpPr>
        <p:pic>
          <p:nvPicPr>
            <p:cNvPr id="479" name="Google Shape;479;p32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54605" y="2691765"/>
              <a:ext cx="292098" cy="323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3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501265" y="3032125"/>
              <a:ext cx="345438" cy="260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3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414905" y="3326765"/>
              <a:ext cx="431798" cy="295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3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441575" y="3646805"/>
              <a:ext cx="405128" cy="322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3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432685" y="3985895"/>
              <a:ext cx="414018" cy="2819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32"/>
            <p:cNvSpPr/>
            <p:nvPr/>
          </p:nvSpPr>
          <p:spPr>
            <a:xfrm>
              <a:off x="1644650" y="2839719"/>
              <a:ext cx="909319" cy="1283970"/>
            </a:xfrm>
            <a:custGeom>
              <a:avLst/>
              <a:gdLst/>
              <a:ahLst/>
              <a:cxnLst/>
              <a:rect l="l" t="t" r="r" b="b"/>
              <a:pathLst>
                <a:path w="909319" h="1283970" extrusionOk="0">
                  <a:moveTo>
                    <a:pt x="909319" y="3809"/>
                  </a:moveTo>
                  <a:lnTo>
                    <a:pt x="561339" y="3809"/>
                  </a:lnTo>
                </a:path>
                <a:path w="909319" h="1283970" extrusionOk="0">
                  <a:moveTo>
                    <a:pt x="850900" y="335279"/>
                  </a:moveTo>
                  <a:lnTo>
                    <a:pt x="570230" y="335279"/>
                  </a:lnTo>
                </a:path>
                <a:path w="909319" h="1283970" extrusionOk="0">
                  <a:moveTo>
                    <a:pt x="769619" y="636269"/>
                  </a:moveTo>
                  <a:lnTo>
                    <a:pt x="405130" y="636269"/>
                  </a:lnTo>
                </a:path>
                <a:path w="909319" h="1283970" extrusionOk="0">
                  <a:moveTo>
                    <a:pt x="788669" y="969009"/>
                  </a:moveTo>
                  <a:lnTo>
                    <a:pt x="204469" y="969009"/>
                  </a:lnTo>
                </a:path>
                <a:path w="909319" h="1283970" extrusionOk="0">
                  <a:moveTo>
                    <a:pt x="768350" y="1273809"/>
                  </a:moveTo>
                  <a:lnTo>
                    <a:pt x="0" y="1273809"/>
                  </a:lnTo>
                </a:path>
                <a:path w="909319" h="1283970" extrusionOk="0">
                  <a:moveTo>
                    <a:pt x="568960" y="0"/>
                  </a:moveTo>
                  <a:lnTo>
                    <a:pt x="568960" y="341629"/>
                  </a:lnTo>
                </a:path>
                <a:path w="909319" h="1283970" extrusionOk="0">
                  <a:moveTo>
                    <a:pt x="401319" y="162559"/>
                  </a:moveTo>
                  <a:lnTo>
                    <a:pt x="397510" y="646429"/>
                  </a:lnTo>
                </a:path>
                <a:path w="909319" h="1283970" extrusionOk="0">
                  <a:moveTo>
                    <a:pt x="203200" y="416559"/>
                  </a:moveTo>
                  <a:lnTo>
                    <a:pt x="203200" y="971550"/>
                  </a:lnTo>
                </a:path>
                <a:path w="909319" h="1283970" extrusionOk="0">
                  <a:moveTo>
                    <a:pt x="8889" y="717550"/>
                  </a:moveTo>
                  <a:lnTo>
                    <a:pt x="8889" y="1283969"/>
                  </a:lnTo>
                </a:path>
                <a:path w="909319" h="1283970" extrusionOk="0">
                  <a:moveTo>
                    <a:pt x="396239" y="165100"/>
                  </a:moveTo>
                  <a:lnTo>
                    <a:pt x="568960" y="165100"/>
                  </a:lnTo>
                </a:path>
                <a:path w="909319" h="1283970" extrusionOk="0">
                  <a:moveTo>
                    <a:pt x="199389" y="415289"/>
                  </a:moveTo>
                  <a:lnTo>
                    <a:pt x="389889" y="415289"/>
                  </a:lnTo>
                </a:path>
                <a:path w="909319" h="1283970" extrusionOk="0">
                  <a:moveTo>
                    <a:pt x="5080" y="730250"/>
                  </a:moveTo>
                  <a:lnTo>
                    <a:pt x="196850" y="730250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32"/>
          <p:cNvGrpSpPr/>
          <p:nvPr/>
        </p:nvGrpSpPr>
        <p:grpSpPr>
          <a:xfrm>
            <a:off x="4009390" y="2691765"/>
            <a:ext cx="1202053" cy="1581148"/>
            <a:chOff x="4009390" y="2691765"/>
            <a:chExt cx="1202053" cy="1581148"/>
          </a:xfrm>
        </p:grpSpPr>
        <p:pic>
          <p:nvPicPr>
            <p:cNvPr id="486" name="Google Shape;486;p32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4919345" y="2691765"/>
              <a:ext cx="292098" cy="322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32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4864735" y="3033395"/>
              <a:ext cx="346708" cy="260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2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779645" y="3326765"/>
              <a:ext cx="431798" cy="295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2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4806315" y="3951605"/>
              <a:ext cx="405128" cy="321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32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4797425" y="3641725"/>
              <a:ext cx="414018" cy="2819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32"/>
            <p:cNvSpPr/>
            <p:nvPr/>
          </p:nvSpPr>
          <p:spPr>
            <a:xfrm>
              <a:off x="4009390" y="2839719"/>
              <a:ext cx="910590" cy="1282700"/>
            </a:xfrm>
            <a:custGeom>
              <a:avLst/>
              <a:gdLst/>
              <a:ahLst/>
              <a:cxnLst/>
              <a:rect l="l" t="t" r="r" b="b"/>
              <a:pathLst>
                <a:path w="910589" h="1282700" extrusionOk="0">
                  <a:moveTo>
                    <a:pt x="910589" y="3809"/>
                  </a:moveTo>
                  <a:lnTo>
                    <a:pt x="561339" y="3809"/>
                  </a:lnTo>
                </a:path>
                <a:path w="910589" h="1282700" extrusionOk="0">
                  <a:moveTo>
                    <a:pt x="849630" y="336550"/>
                  </a:moveTo>
                  <a:lnTo>
                    <a:pt x="570230" y="336550"/>
                  </a:lnTo>
                </a:path>
                <a:path w="910589" h="1282700" extrusionOk="0">
                  <a:moveTo>
                    <a:pt x="769620" y="637539"/>
                  </a:moveTo>
                  <a:lnTo>
                    <a:pt x="405130" y="637539"/>
                  </a:lnTo>
                </a:path>
                <a:path w="910589" h="1282700" extrusionOk="0">
                  <a:moveTo>
                    <a:pt x="788670" y="970279"/>
                  </a:moveTo>
                  <a:lnTo>
                    <a:pt x="204470" y="970279"/>
                  </a:lnTo>
                </a:path>
                <a:path w="910589" h="1282700" extrusionOk="0">
                  <a:moveTo>
                    <a:pt x="768350" y="1272539"/>
                  </a:moveTo>
                  <a:lnTo>
                    <a:pt x="0" y="1272539"/>
                  </a:lnTo>
                </a:path>
                <a:path w="910589" h="1282700" extrusionOk="0">
                  <a:moveTo>
                    <a:pt x="568960" y="0"/>
                  </a:moveTo>
                  <a:lnTo>
                    <a:pt x="568960" y="342900"/>
                  </a:lnTo>
                </a:path>
                <a:path w="910589" h="1282700" extrusionOk="0">
                  <a:moveTo>
                    <a:pt x="401320" y="162559"/>
                  </a:moveTo>
                  <a:lnTo>
                    <a:pt x="396239" y="646429"/>
                  </a:lnTo>
                </a:path>
                <a:path w="910589" h="1282700" extrusionOk="0">
                  <a:moveTo>
                    <a:pt x="203200" y="416559"/>
                  </a:moveTo>
                  <a:lnTo>
                    <a:pt x="203200" y="971550"/>
                  </a:lnTo>
                </a:path>
                <a:path w="910589" h="1282700" extrusionOk="0">
                  <a:moveTo>
                    <a:pt x="8889" y="717550"/>
                  </a:moveTo>
                  <a:lnTo>
                    <a:pt x="8889" y="1282700"/>
                  </a:lnTo>
                </a:path>
                <a:path w="910589" h="1282700" extrusionOk="0">
                  <a:moveTo>
                    <a:pt x="397510" y="165100"/>
                  </a:moveTo>
                  <a:lnTo>
                    <a:pt x="568960" y="165100"/>
                  </a:lnTo>
                </a:path>
                <a:path w="910589" h="1282700" extrusionOk="0">
                  <a:moveTo>
                    <a:pt x="199389" y="415289"/>
                  </a:moveTo>
                  <a:lnTo>
                    <a:pt x="389889" y="415289"/>
                  </a:lnTo>
                </a:path>
                <a:path w="910589" h="1282700" extrusionOk="0">
                  <a:moveTo>
                    <a:pt x="5080" y="730250"/>
                  </a:moveTo>
                  <a:lnTo>
                    <a:pt x="195580" y="730250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32"/>
          <p:cNvGrpSpPr/>
          <p:nvPr/>
        </p:nvGrpSpPr>
        <p:grpSpPr>
          <a:xfrm>
            <a:off x="6042660" y="2694305"/>
            <a:ext cx="1229993" cy="1577338"/>
            <a:chOff x="6042660" y="2694305"/>
            <a:chExt cx="1229993" cy="1577338"/>
          </a:xfrm>
        </p:grpSpPr>
        <p:pic>
          <p:nvPicPr>
            <p:cNvPr id="493" name="Google Shape;493;p32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6952615" y="2694305"/>
              <a:ext cx="292098" cy="323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2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6898005" y="3035935"/>
              <a:ext cx="346708" cy="260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32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6839585" y="3676015"/>
              <a:ext cx="431798" cy="295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32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6853555" y="3319145"/>
              <a:ext cx="405128" cy="322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32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6858635" y="3989705"/>
              <a:ext cx="414018" cy="2819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p32"/>
            <p:cNvSpPr/>
            <p:nvPr/>
          </p:nvSpPr>
          <p:spPr>
            <a:xfrm>
              <a:off x="6042660" y="2843530"/>
              <a:ext cx="910590" cy="1282700"/>
            </a:xfrm>
            <a:custGeom>
              <a:avLst/>
              <a:gdLst/>
              <a:ahLst/>
              <a:cxnLst/>
              <a:rect l="l" t="t" r="r" b="b"/>
              <a:pathLst>
                <a:path w="910590" h="1282700" extrusionOk="0">
                  <a:moveTo>
                    <a:pt x="910589" y="3810"/>
                  </a:moveTo>
                  <a:lnTo>
                    <a:pt x="561339" y="3810"/>
                  </a:lnTo>
                </a:path>
                <a:path w="910590" h="1282700" extrusionOk="0">
                  <a:moveTo>
                    <a:pt x="849630" y="336550"/>
                  </a:moveTo>
                  <a:lnTo>
                    <a:pt x="570230" y="336550"/>
                  </a:lnTo>
                </a:path>
                <a:path w="910590" h="1282700" extrusionOk="0">
                  <a:moveTo>
                    <a:pt x="769619" y="637540"/>
                  </a:moveTo>
                  <a:lnTo>
                    <a:pt x="405129" y="637540"/>
                  </a:lnTo>
                </a:path>
                <a:path w="910590" h="1282700" extrusionOk="0">
                  <a:moveTo>
                    <a:pt x="788669" y="969010"/>
                  </a:moveTo>
                  <a:lnTo>
                    <a:pt x="204469" y="969010"/>
                  </a:lnTo>
                </a:path>
                <a:path w="910590" h="1282700" extrusionOk="0">
                  <a:moveTo>
                    <a:pt x="768349" y="1272540"/>
                  </a:moveTo>
                  <a:lnTo>
                    <a:pt x="0" y="1272540"/>
                  </a:lnTo>
                </a:path>
                <a:path w="910590" h="1282700" extrusionOk="0">
                  <a:moveTo>
                    <a:pt x="568960" y="0"/>
                  </a:moveTo>
                  <a:lnTo>
                    <a:pt x="568960" y="342900"/>
                  </a:lnTo>
                </a:path>
                <a:path w="910590" h="1282700" extrusionOk="0">
                  <a:moveTo>
                    <a:pt x="402589" y="162560"/>
                  </a:moveTo>
                  <a:lnTo>
                    <a:pt x="397510" y="646430"/>
                  </a:lnTo>
                </a:path>
                <a:path w="910590" h="1282700" extrusionOk="0">
                  <a:moveTo>
                    <a:pt x="203200" y="416560"/>
                  </a:moveTo>
                  <a:lnTo>
                    <a:pt x="203200" y="971550"/>
                  </a:lnTo>
                </a:path>
                <a:path w="910590" h="1282700" extrusionOk="0">
                  <a:moveTo>
                    <a:pt x="8889" y="717550"/>
                  </a:moveTo>
                  <a:lnTo>
                    <a:pt x="8889" y="1282700"/>
                  </a:lnTo>
                </a:path>
                <a:path w="910590" h="1282700" extrusionOk="0">
                  <a:moveTo>
                    <a:pt x="397510" y="165100"/>
                  </a:moveTo>
                  <a:lnTo>
                    <a:pt x="568960" y="165100"/>
                  </a:lnTo>
                </a:path>
                <a:path w="910590" h="1282700" extrusionOk="0">
                  <a:moveTo>
                    <a:pt x="199389" y="415290"/>
                  </a:moveTo>
                  <a:lnTo>
                    <a:pt x="389889" y="415290"/>
                  </a:lnTo>
                </a:path>
                <a:path w="910590" h="1282700" extrusionOk="0">
                  <a:moveTo>
                    <a:pt x="5079" y="730250"/>
                  </a:moveTo>
                  <a:lnTo>
                    <a:pt x="195579" y="730250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9" name="Google Shape;499;p32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8597265" y="6905625"/>
            <a:ext cx="782318" cy="4737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32"/>
          <p:cNvGrpSpPr/>
          <p:nvPr/>
        </p:nvGrpSpPr>
        <p:grpSpPr>
          <a:xfrm>
            <a:off x="7018020" y="4586605"/>
            <a:ext cx="2361563" cy="2548255"/>
            <a:chOff x="7018020" y="4586605"/>
            <a:chExt cx="2361563" cy="2548255"/>
          </a:xfrm>
        </p:grpSpPr>
        <p:pic>
          <p:nvPicPr>
            <p:cNvPr id="501" name="Google Shape;501;p32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839835" y="4586605"/>
              <a:ext cx="539748" cy="5499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32"/>
            <p:cNvSpPr/>
            <p:nvPr/>
          </p:nvSpPr>
          <p:spPr>
            <a:xfrm>
              <a:off x="8129270" y="4842510"/>
              <a:ext cx="690880" cy="0"/>
            </a:xfrm>
            <a:custGeom>
              <a:avLst/>
              <a:gdLst/>
              <a:ahLst/>
              <a:cxnLst/>
              <a:rect l="l" t="t" r="r" b="b"/>
              <a:pathLst>
                <a:path w="690879" h="120000" extrusionOk="0">
                  <a:moveTo>
                    <a:pt x="690879" y="0"/>
                  </a:moveTo>
                  <a:lnTo>
                    <a:pt x="0" y="0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3" name="Google Shape;503;p32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8733155" y="5196205"/>
              <a:ext cx="646428" cy="4368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32"/>
            <p:cNvSpPr/>
            <p:nvPr/>
          </p:nvSpPr>
          <p:spPr>
            <a:xfrm>
              <a:off x="8145780" y="4836160"/>
              <a:ext cx="557530" cy="613410"/>
            </a:xfrm>
            <a:custGeom>
              <a:avLst/>
              <a:gdLst/>
              <a:ahLst/>
              <a:cxnLst/>
              <a:rect l="l" t="t" r="r" b="b"/>
              <a:pathLst>
                <a:path w="557529" h="613410" extrusionOk="0">
                  <a:moveTo>
                    <a:pt x="557529" y="601979"/>
                  </a:moveTo>
                  <a:lnTo>
                    <a:pt x="1270" y="601979"/>
                  </a:lnTo>
                </a:path>
                <a:path w="557529" h="613410" extrusionOk="0">
                  <a:moveTo>
                    <a:pt x="0" y="0"/>
                  </a:moveTo>
                  <a:lnTo>
                    <a:pt x="0" y="613409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5" name="Google Shape;505;p32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8562975" y="5725795"/>
              <a:ext cx="816608" cy="497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Google Shape;506;p32"/>
            <p:cNvSpPr/>
            <p:nvPr/>
          </p:nvSpPr>
          <p:spPr>
            <a:xfrm>
              <a:off x="7804150" y="5128260"/>
              <a:ext cx="737870" cy="864869"/>
            </a:xfrm>
            <a:custGeom>
              <a:avLst/>
              <a:gdLst/>
              <a:ahLst/>
              <a:cxnLst/>
              <a:rect l="l" t="t" r="r" b="b"/>
              <a:pathLst>
                <a:path w="737870" h="864870" extrusionOk="0">
                  <a:moveTo>
                    <a:pt x="737870" y="848359"/>
                  </a:moveTo>
                  <a:lnTo>
                    <a:pt x="17779" y="848359"/>
                  </a:lnTo>
                </a:path>
                <a:path w="737870" h="864870" extrusionOk="0">
                  <a:moveTo>
                    <a:pt x="10159" y="0"/>
                  </a:moveTo>
                  <a:lnTo>
                    <a:pt x="2540" y="864869"/>
                  </a:lnTo>
                </a:path>
                <a:path w="737870" h="864870" extrusionOk="0">
                  <a:moveTo>
                    <a:pt x="0" y="5079"/>
                  </a:moveTo>
                  <a:lnTo>
                    <a:pt x="341629" y="5079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7" name="Google Shape;507;p32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616315" y="6297295"/>
              <a:ext cx="763268" cy="546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32"/>
            <p:cNvSpPr/>
            <p:nvPr/>
          </p:nvSpPr>
          <p:spPr>
            <a:xfrm>
              <a:off x="7018020" y="5581650"/>
              <a:ext cx="1563370" cy="1553210"/>
            </a:xfrm>
            <a:custGeom>
              <a:avLst/>
              <a:gdLst/>
              <a:ahLst/>
              <a:cxnLst/>
              <a:rect l="l" t="t" r="r" b="b"/>
              <a:pathLst>
                <a:path w="1563370" h="1553209" extrusionOk="0">
                  <a:moveTo>
                    <a:pt x="1563370" y="990600"/>
                  </a:moveTo>
                  <a:lnTo>
                    <a:pt x="405129" y="990600"/>
                  </a:lnTo>
                </a:path>
                <a:path w="1563370" h="1553209" extrusionOk="0">
                  <a:moveTo>
                    <a:pt x="403859" y="1269"/>
                  </a:moveTo>
                  <a:lnTo>
                    <a:pt x="403859" y="995680"/>
                  </a:lnTo>
                </a:path>
                <a:path w="1563370" h="1553209" extrusionOk="0">
                  <a:moveTo>
                    <a:pt x="394970" y="0"/>
                  </a:moveTo>
                  <a:lnTo>
                    <a:pt x="773429" y="0"/>
                  </a:lnTo>
                </a:path>
                <a:path w="1563370" h="1553209" extrusionOk="0">
                  <a:moveTo>
                    <a:pt x="1521459" y="1535430"/>
                  </a:moveTo>
                  <a:lnTo>
                    <a:pt x="0" y="1535430"/>
                  </a:lnTo>
                </a:path>
                <a:path w="1563370" h="1553209" extrusionOk="0">
                  <a:moveTo>
                    <a:pt x="19050" y="538480"/>
                  </a:moveTo>
                  <a:lnTo>
                    <a:pt x="19050" y="1553210"/>
                  </a:lnTo>
                </a:path>
                <a:path w="1563370" h="1553209" extrusionOk="0">
                  <a:moveTo>
                    <a:pt x="11429" y="562610"/>
                  </a:moveTo>
                  <a:lnTo>
                    <a:pt x="389889" y="562610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32"/>
          <p:cNvSpPr txBox="1"/>
          <p:nvPr/>
        </p:nvSpPr>
        <p:spPr>
          <a:xfrm>
            <a:off x="7103109" y="6480809"/>
            <a:ext cx="138430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10" name="Google Shape;510;p32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11" name="Google Shape;511;p32"/>
          <p:cNvSpPr txBox="1"/>
          <p:nvPr/>
        </p:nvSpPr>
        <p:spPr>
          <a:xfrm>
            <a:off x="7510780" y="5972809"/>
            <a:ext cx="138430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"/>
          <p:cNvSpPr txBox="1">
            <a:spLocks noGrp="1"/>
          </p:cNvSpPr>
          <p:nvPr>
            <p:ph type="title"/>
          </p:nvPr>
        </p:nvSpPr>
        <p:spPr>
          <a:xfrm>
            <a:off x="2889250" y="34290"/>
            <a:ext cx="449580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Completed Tree</a:t>
            </a:r>
            <a:endParaRPr/>
          </a:p>
        </p:txBody>
      </p:sp>
      <p:sp>
        <p:nvSpPr>
          <p:cNvPr id="517" name="Google Shape;517;p33"/>
          <p:cNvSpPr txBox="1"/>
          <p:nvPr/>
        </p:nvSpPr>
        <p:spPr>
          <a:xfrm>
            <a:off x="185420" y="116459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3"/>
          <p:cNvSpPr txBox="1"/>
          <p:nvPr/>
        </p:nvSpPr>
        <p:spPr>
          <a:xfrm>
            <a:off x="509269" y="1049020"/>
            <a:ext cx="594995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Alternative displays are possible: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519" name="Google Shape;519;p33"/>
          <p:cNvGrpSpPr/>
          <p:nvPr/>
        </p:nvGrpSpPr>
        <p:grpSpPr>
          <a:xfrm>
            <a:off x="262255" y="1795145"/>
            <a:ext cx="4255768" cy="4222748"/>
            <a:chOff x="262255" y="1795145"/>
            <a:chExt cx="4255768" cy="4222748"/>
          </a:xfrm>
        </p:grpSpPr>
        <p:sp>
          <p:nvSpPr>
            <p:cNvPr id="520" name="Google Shape;520;p33"/>
            <p:cNvSpPr/>
            <p:nvPr/>
          </p:nvSpPr>
          <p:spPr>
            <a:xfrm>
              <a:off x="375919" y="3188969"/>
              <a:ext cx="1861820" cy="2171700"/>
            </a:xfrm>
            <a:custGeom>
              <a:avLst/>
              <a:gdLst/>
              <a:ahLst/>
              <a:cxnLst/>
              <a:rect l="l" t="t" r="r" b="b"/>
              <a:pathLst>
                <a:path w="1861820" h="2171700" extrusionOk="0">
                  <a:moveTo>
                    <a:pt x="5079" y="1870709"/>
                  </a:moveTo>
                  <a:lnTo>
                    <a:pt x="1861820" y="0"/>
                  </a:lnTo>
                </a:path>
                <a:path w="1861820" h="2171700" extrusionOk="0">
                  <a:moveTo>
                    <a:pt x="0" y="1827529"/>
                  </a:moveTo>
                  <a:lnTo>
                    <a:pt x="491489" y="2171699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1" name="Google Shape;521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29435" y="4586605"/>
              <a:ext cx="1198878" cy="904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92885" y="1795145"/>
              <a:ext cx="1012188" cy="717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33"/>
            <p:cNvSpPr/>
            <p:nvPr/>
          </p:nvSpPr>
          <p:spPr>
            <a:xfrm>
              <a:off x="2237740" y="2490470"/>
              <a:ext cx="85090" cy="685800"/>
            </a:xfrm>
            <a:custGeom>
              <a:avLst/>
              <a:gdLst/>
              <a:ahLst/>
              <a:cxnLst/>
              <a:rect l="l" t="t" r="r" b="b"/>
              <a:pathLst>
                <a:path w="85089" h="685800" extrusionOk="0">
                  <a:moveTo>
                    <a:pt x="0" y="685800"/>
                  </a:moveTo>
                  <a:lnTo>
                    <a:pt x="85090" y="0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4" name="Google Shape;524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42285" y="2980055"/>
              <a:ext cx="840738" cy="9093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33"/>
            <p:cNvSpPr/>
            <p:nvPr/>
          </p:nvSpPr>
          <p:spPr>
            <a:xfrm>
              <a:off x="1473200" y="3188969"/>
              <a:ext cx="1588770" cy="1390650"/>
            </a:xfrm>
            <a:custGeom>
              <a:avLst/>
              <a:gdLst/>
              <a:ahLst/>
              <a:cxnLst/>
              <a:rect l="l" t="t" r="r" b="b"/>
              <a:pathLst>
                <a:path w="1588770" h="1390650" extrusionOk="0">
                  <a:moveTo>
                    <a:pt x="751839" y="0"/>
                  </a:moveTo>
                  <a:lnTo>
                    <a:pt x="1588770" y="91439"/>
                  </a:lnTo>
                </a:path>
                <a:path w="1588770" h="1390650" extrusionOk="0">
                  <a:moveTo>
                    <a:pt x="0" y="782319"/>
                  </a:moveTo>
                  <a:lnTo>
                    <a:pt x="808989" y="1390649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6" name="Google Shape;526;p3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234055" y="4073525"/>
              <a:ext cx="1283968" cy="824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33"/>
            <p:cNvSpPr/>
            <p:nvPr/>
          </p:nvSpPr>
          <p:spPr>
            <a:xfrm>
              <a:off x="2012949" y="3420110"/>
              <a:ext cx="1224280" cy="908050"/>
            </a:xfrm>
            <a:custGeom>
              <a:avLst/>
              <a:gdLst/>
              <a:ahLst/>
              <a:cxnLst/>
              <a:rect l="l" t="t" r="r" b="b"/>
              <a:pathLst>
                <a:path w="1224280" h="908050" extrusionOk="0">
                  <a:moveTo>
                    <a:pt x="0" y="0"/>
                  </a:moveTo>
                  <a:lnTo>
                    <a:pt x="1224280" y="908050"/>
                  </a:lnTo>
                </a:path>
              </a:pathLst>
            </a:custGeom>
            <a:noFill/>
            <a:ln w="76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8" name="Google Shape;528;p3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62255" y="5236845"/>
              <a:ext cx="1229358" cy="781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9" name="Google Shape;529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13825" y="715645"/>
            <a:ext cx="972818" cy="113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15705" y="2019935"/>
            <a:ext cx="1170938" cy="89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00745" y="3150235"/>
            <a:ext cx="1485898" cy="102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598535" y="4373245"/>
            <a:ext cx="1388108" cy="112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562975" y="5673725"/>
            <a:ext cx="1423668" cy="96900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3"/>
          <p:cNvSpPr/>
          <p:nvPr/>
        </p:nvSpPr>
        <p:spPr>
          <a:xfrm>
            <a:off x="5608320" y="1228089"/>
            <a:ext cx="3352800" cy="4913630"/>
          </a:xfrm>
          <a:custGeom>
            <a:avLst/>
            <a:gdLst/>
            <a:ahLst/>
            <a:cxnLst/>
            <a:rect l="l" t="t" r="r" b="b"/>
            <a:pathLst>
              <a:path w="3352800" h="4913630" extrusionOk="0">
                <a:moveTo>
                  <a:pt x="3352800" y="13970"/>
                </a:moveTo>
                <a:lnTo>
                  <a:pt x="2067559" y="13970"/>
                </a:lnTo>
              </a:path>
              <a:path w="3352800" h="4913630" extrusionOk="0">
                <a:moveTo>
                  <a:pt x="3135629" y="1287780"/>
                </a:moveTo>
                <a:lnTo>
                  <a:pt x="2100579" y="1287780"/>
                </a:lnTo>
              </a:path>
              <a:path w="3352800" h="4913630" extrusionOk="0">
                <a:moveTo>
                  <a:pt x="2096770" y="0"/>
                </a:moveTo>
                <a:lnTo>
                  <a:pt x="2096770" y="1313180"/>
                </a:lnTo>
              </a:path>
              <a:path w="3352800" h="4913630" extrusionOk="0">
                <a:moveTo>
                  <a:pt x="2834639" y="2438400"/>
                </a:moveTo>
                <a:lnTo>
                  <a:pt x="1494789" y="2438400"/>
                </a:lnTo>
              </a:path>
              <a:path w="3352800" h="4913630" extrusionOk="0">
                <a:moveTo>
                  <a:pt x="1480820" y="624839"/>
                </a:moveTo>
                <a:lnTo>
                  <a:pt x="1466850" y="2475230"/>
                </a:lnTo>
              </a:path>
              <a:path w="3352800" h="4913630" extrusionOk="0">
                <a:moveTo>
                  <a:pt x="1461770" y="635000"/>
                </a:moveTo>
                <a:lnTo>
                  <a:pt x="2096770" y="635000"/>
                </a:lnTo>
              </a:path>
              <a:path w="3352800" h="4913630" extrusionOk="0">
                <a:moveTo>
                  <a:pt x="2908300" y="3712210"/>
                </a:moveTo>
                <a:lnTo>
                  <a:pt x="751839" y="3712210"/>
                </a:lnTo>
              </a:path>
              <a:path w="3352800" h="4913630" extrusionOk="0">
                <a:moveTo>
                  <a:pt x="750569" y="1596389"/>
                </a:moveTo>
                <a:lnTo>
                  <a:pt x="750569" y="3722370"/>
                </a:lnTo>
              </a:path>
              <a:path w="3352800" h="4913630" extrusionOk="0">
                <a:moveTo>
                  <a:pt x="734059" y="1592580"/>
                </a:moveTo>
                <a:lnTo>
                  <a:pt x="1438909" y="1592580"/>
                </a:lnTo>
              </a:path>
              <a:path w="3352800" h="4913630" extrusionOk="0">
                <a:moveTo>
                  <a:pt x="2830829" y="4875530"/>
                </a:moveTo>
                <a:lnTo>
                  <a:pt x="0" y="4875530"/>
                </a:lnTo>
              </a:path>
              <a:path w="3352800" h="4913630" extrusionOk="0">
                <a:moveTo>
                  <a:pt x="35559" y="2745740"/>
                </a:moveTo>
                <a:lnTo>
                  <a:pt x="35559" y="4913630"/>
                </a:lnTo>
              </a:path>
              <a:path w="3352800" h="4913630" extrusionOk="0">
                <a:moveTo>
                  <a:pt x="19050" y="2796540"/>
                </a:moveTo>
                <a:lnTo>
                  <a:pt x="725169" y="2796540"/>
                </a:lnTo>
              </a:path>
            </a:pathLst>
          </a:custGeom>
          <a:noFill/>
          <a:ln w="761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3"/>
          <p:cNvSpPr txBox="1"/>
          <p:nvPr/>
        </p:nvSpPr>
        <p:spPr>
          <a:xfrm>
            <a:off x="991869" y="6635750"/>
            <a:ext cx="1265555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Unrooted</a:t>
            </a:r>
            <a:endParaRPr sz="2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36" name="Google Shape;536;p33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37" name="Google Shape;537;p33"/>
          <p:cNvSpPr txBox="1"/>
          <p:nvPr/>
        </p:nvSpPr>
        <p:spPr>
          <a:xfrm>
            <a:off x="6249670" y="6635750"/>
            <a:ext cx="986790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Rooted</a:t>
            </a:r>
            <a:endParaRPr sz="2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2852420" y="554990"/>
            <a:ext cx="437261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Software</a:t>
            </a:r>
            <a:endParaRPr/>
          </a:p>
        </p:txBody>
      </p:sp>
      <p:sp>
        <p:nvSpPr>
          <p:cNvPr id="544" name="Google Shape;544;p34"/>
          <p:cNvSpPr txBox="1"/>
          <p:nvPr/>
        </p:nvSpPr>
        <p:spPr>
          <a:xfrm>
            <a:off x="599440" y="185547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4"/>
          <p:cNvSpPr txBox="1"/>
          <p:nvPr/>
        </p:nvSpPr>
        <p:spPr>
          <a:xfrm>
            <a:off x="923289" y="1718309"/>
            <a:ext cx="645604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list of everything (&gt;370 programs)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46" name="Google Shape;546;p34"/>
          <p:cNvSpPr txBox="1"/>
          <p:nvPr/>
        </p:nvSpPr>
        <p:spPr>
          <a:xfrm>
            <a:off x="1031239" y="2459990"/>
            <a:ext cx="125730" cy="17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4"/>
          <p:cNvSpPr txBox="1"/>
          <p:nvPr/>
        </p:nvSpPr>
        <p:spPr>
          <a:xfrm>
            <a:off x="1355089" y="2366009"/>
            <a:ext cx="7541259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 dirty="0">
                <a:solidFill>
                  <a:srgbClr val="00007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http://evolution.genetics.washington.edu/phylip/software.html</a:t>
            </a:r>
            <a:endParaRPr sz="2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48" name="Google Shape;548;p34"/>
          <p:cNvSpPr txBox="1"/>
          <p:nvPr/>
        </p:nvSpPr>
        <p:spPr>
          <a:xfrm>
            <a:off x="599440" y="358394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4"/>
          <p:cNvSpPr txBox="1"/>
          <p:nvPr/>
        </p:nvSpPr>
        <p:spPr>
          <a:xfrm>
            <a:off x="923289" y="3446779"/>
            <a:ext cx="337502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General Packages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50" name="Google Shape;550;p34"/>
          <p:cNvSpPr txBox="1"/>
          <p:nvPr/>
        </p:nvSpPr>
        <p:spPr>
          <a:xfrm>
            <a:off x="1031239" y="481965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4"/>
          <p:cNvSpPr txBox="1"/>
          <p:nvPr/>
        </p:nvSpPr>
        <p:spPr>
          <a:xfrm>
            <a:off x="1031239" y="3968750"/>
            <a:ext cx="4521835" cy="183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36550" marR="2730500" lvl="0" indent="-32385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40"/>
              <a:buFont typeface="Calibri"/>
              <a:buChar char="●"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MEGA  PHYLIP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36550" marR="0" lvl="0" indent="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rgbClr val="00007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http://www.phylogeny.fr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557" name="Google Shape;557;p35"/>
          <p:cNvSpPr txBox="1">
            <a:spLocks noGrp="1"/>
          </p:cNvSpPr>
          <p:nvPr>
            <p:ph type="title"/>
          </p:nvPr>
        </p:nvSpPr>
        <p:spPr>
          <a:xfrm>
            <a:off x="2865120" y="554990"/>
            <a:ext cx="4344035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 Software</a:t>
            </a:r>
            <a:endParaRPr/>
          </a:p>
        </p:txBody>
      </p:sp>
      <p:sp>
        <p:nvSpPr>
          <p:cNvPr id="558" name="Google Shape;558;p35"/>
          <p:cNvSpPr txBox="1"/>
          <p:nvPr/>
        </p:nvSpPr>
        <p:spPr>
          <a:xfrm>
            <a:off x="599440" y="249174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5"/>
          <p:cNvSpPr txBox="1"/>
          <p:nvPr/>
        </p:nvSpPr>
        <p:spPr>
          <a:xfrm>
            <a:off x="923289" y="2354579"/>
            <a:ext cx="730440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Parsimony OR Distance Based (e.g. NJ)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60" name="Google Shape;560;p35"/>
          <p:cNvSpPr txBox="1"/>
          <p:nvPr/>
        </p:nvSpPr>
        <p:spPr>
          <a:xfrm>
            <a:off x="1031239" y="3107689"/>
            <a:ext cx="144145" cy="20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5"/>
          <p:cNvSpPr txBox="1"/>
          <p:nvPr/>
        </p:nvSpPr>
        <p:spPr>
          <a:xfrm>
            <a:off x="1355089" y="2995929"/>
            <a:ext cx="4133215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Clustal</a:t>
            </a:r>
            <a:r>
              <a:rPr lang="en-US" sz="26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MEGA, PHYLIP, </a:t>
            </a:r>
            <a:r>
              <a:rPr lang="en-US" sz="260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etc</a:t>
            </a:r>
            <a:endParaRPr sz="2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62" name="Google Shape;562;p35"/>
          <p:cNvSpPr txBox="1"/>
          <p:nvPr/>
        </p:nvSpPr>
        <p:spPr>
          <a:xfrm>
            <a:off x="599440" y="363982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5"/>
          <p:cNvSpPr txBox="1"/>
          <p:nvPr/>
        </p:nvSpPr>
        <p:spPr>
          <a:xfrm>
            <a:off x="923290" y="3502660"/>
            <a:ext cx="202565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64" name="Google Shape;564;p35"/>
          <p:cNvSpPr txBox="1"/>
          <p:nvPr/>
        </p:nvSpPr>
        <p:spPr>
          <a:xfrm>
            <a:off x="1031239" y="4257039"/>
            <a:ext cx="144145" cy="20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5"/>
          <p:cNvSpPr txBox="1"/>
          <p:nvPr/>
        </p:nvSpPr>
        <p:spPr>
          <a:xfrm>
            <a:off x="1355089" y="4145279"/>
            <a:ext cx="630428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PhyML</a:t>
            </a:r>
            <a:r>
              <a:rPr lang="en-US" sz="26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lang="en-US" sz="260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Rax</a:t>
            </a:r>
            <a:r>
              <a:rPr lang="en-US" sz="26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-ML (faster), </a:t>
            </a:r>
            <a:r>
              <a:rPr lang="en-US" sz="260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FastTree</a:t>
            </a:r>
            <a:r>
              <a:rPr lang="en-US" sz="26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(fastest)</a:t>
            </a:r>
            <a:endParaRPr sz="2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66" name="Google Shape;566;p35"/>
          <p:cNvSpPr txBox="1"/>
          <p:nvPr/>
        </p:nvSpPr>
        <p:spPr>
          <a:xfrm>
            <a:off x="599440" y="478917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5"/>
          <p:cNvSpPr txBox="1"/>
          <p:nvPr/>
        </p:nvSpPr>
        <p:spPr>
          <a:xfrm>
            <a:off x="923289" y="4652009"/>
            <a:ext cx="169989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Bayesian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68" name="Google Shape;568;p35"/>
          <p:cNvSpPr txBox="1"/>
          <p:nvPr/>
        </p:nvSpPr>
        <p:spPr>
          <a:xfrm>
            <a:off x="1031239" y="5405120"/>
            <a:ext cx="144145" cy="20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5"/>
          <p:cNvSpPr txBox="1"/>
          <p:nvPr/>
        </p:nvSpPr>
        <p:spPr>
          <a:xfrm>
            <a:off x="1355089" y="5293359"/>
            <a:ext cx="276352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Mr. Bayes, BEAST</a:t>
            </a:r>
            <a:endParaRPr sz="2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75" name="Google Shape;575;p36"/>
          <p:cNvSpPr txBox="1">
            <a:spLocks noGrp="1"/>
          </p:cNvSpPr>
          <p:nvPr>
            <p:ph type="title"/>
          </p:nvPr>
        </p:nvSpPr>
        <p:spPr>
          <a:xfrm>
            <a:off x="3411220" y="553720"/>
            <a:ext cx="3254375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 Viewing</a:t>
            </a:r>
            <a:endParaRPr/>
          </a:p>
        </p:txBody>
      </p:sp>
      <p:sp>
        <p:nvSpPr>
          <p:cNvPr id="576" name="Google Shape;576;p36"/>
          <p:cNvSpPr txBox="1"/>
          <p:nvPr/>
        </p:nvSpPr>
        <p:spPr>
          <a:xfrm>
            <a:off x="599440" y="185547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6"/>
          <p:cNvSpPr txBox="1"/>
          <p:nvPr/>
        </p:nvSpPr>
        <p:spPr>
          <a:xfrm>
            <a:off x="923289" y="1718309"/>
            <a:ext cx="8234045" cy="478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165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Archaeopteryx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rgbClr val="00007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http://www.phylosoft.org/archaeopteryx/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FigTree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rgbClr val="00007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http://tree.bio.ed.ac.uk/software/figtree/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Dendroscope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rgbClr val="00007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http://ab.inf.uni-tuebingen.de/software/dendroscope/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iTOL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rgbClr val="00007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http://itol.embl.de/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78" name="Google Shape;578;p36"/>
          <p:cNvSpPr txBox="1"/>
          <p:nvPr/>
        </p:nvSpPr>
        <p:spPr>
          <a:xfrm>
            <a:off x="599440" y="2887979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6"/>
          <p:cNvSpPr txBox="1"/>
          <p:nvPr/>
        </p:nvSpPr>
        <p:spPr>
          <a:xfrm>
            <a:off x="599440" y="409956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6"/>
          <p:cNvSpPr txBox="1"/>
          <p:nvPr/>
        </p:nvSpPr>
        <p:spPr>
          <a:xfrm>
            <a:off x="599440" y="5312409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7"/>
          <p:cNvSpPr txBox="1">
            <a:spLocks noGrp="1"/>
          </p:cNvSpPr>
          <p:nvPr>
            <p:ph type="ctrTitle"/>
          </p:nvPr>
        </p:nvSpPr>
        <p:spPr>
          <a:xfrm>
            <a:off x="698500" y="577850"/>
            <a:ext cx="8571230" cy="6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FigTree</a:t>
            </a:r>
            <a:endParaRPr dirty="0"/>
          </a:p>
        </p:txBody>
      </p:sp>
      <p:pic>
        <p:nvPicPr>
          <p:cNvPr id="586" name="Google Shape;58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0700" y="425450"/>
            <a:ext cx="5835650" cy="635444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7"/>
          <p:cNvSpPr txBox="1"/>
          <p:nvPr/>
        </p:nvSpPr>
        <p:spPr>
          <a:xfrm>
            <a:off x="2374900" y="7131050"/>
            <a:ext cx="715518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https://listoffreeware.com/free-phylogenetic-tree-viewer-software-windows/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8"/>
          <p:cNvSpPr txBox="1">
            <a:spLocks noGrp="1"/>
          </p:cNvSpPr>
          <p:nvPr>
            <p:ph type="ctrTitle"/>
          </p:nvPr>
        </p:nvSpPr>
        <p:spPr>
          <a:xfrm>
            <a:off x="698500" y="577850"/>
            <a:ext cx="8571230" cy="6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Dendroscope</a:t>
            </a:r>
            <a:endParaRPr dirty="0"/>
          </a:p>
        </p:txBody>
      </p:sp>
      <p:pic>
        <p:nvPicPr>
          <p:cNvPr id="593" name="Google Shape;59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700" y="1644650"/>
            <a:ext cx="7004685" cy="504317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8"/>
          <p:cNvSpPr txBox="1"/>
          <p:nvPr/>
        </p:nvSpPr>
        <p:spPr>
          <a:xfrm>
            <a:off x="2374900" y="7054850"/>
            <a:ext cx="715518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https://listoffreeware.com/free-phylogenetic-tree-viewer-software-windows/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 txBox="1">
            <a:spLocks noGrp="1"/>
          </p:cNvSpPr>
          <p:nvPr>
            <p:ph type="title"/>
          </p:nvPr>
        </p:nvSpPr>
        <p:spPr>
          <a:xfrm>
            <a:off x="2830829" y="553720"/>
            <a:ext cx="4406265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 File Formats</a:t>
            </a:r>
            <a:endParaRPr/>
          </a:p>
        </p:txBody>
      </p:sp>
      <p:sp>
        <p:nvSpPr>
          <p:cNvPr id="600" name="Google Shape;600;p39"/>
          <p:cNvSpPr txBox="1"/>
          <p:nvPr/>
        </p:nvSpPr>
        <p:spPr>
          <a:xfrm>
            <a:off x="599440" y="185547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9"/>
          <p:cNvSpPr txBox="1"/>
          <p:nvPr/>
        </p:nvSpPr>
        <p:spPr>
          <a:xfrm>
            <a:off x="923289" y="1718309"/>
            <a:ext cx="133731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Newick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02" name="Google Shape;602;p39"/>
          <p:cNvSpPr txBox="1"/>
          <p:nvPr/>
        </p:nvSpPr>
        <p:spPr>
          <a:xfrm>
            <a:off x="1031239" y="2477770"/>
            <a:ext cx="153035" cy="2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9"/>
          <p:cNvSpPr txBox="1"/>
          <p:nvPr/>
        </p:nvSpPr>
        <p:spPr>
          <a:xfrm>
            <a:off x="1355089" y="2358390"/>
            <a:ext cx="249428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Simplest format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04" name="Google Shape;604;p39"/>
          <p:cNvSpPr txBox="1"/>
          <p:nvPr/>
        </p:nvSpPr>
        <p:spPr>
          <a:xfrm>
            <a:off x="599440" y="357251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9"/>
          <p:cNvSpPr txBox="1"/>
          <p:nvPr/>
        </p:nvSpPr>
        <p:spPr>
          <a:xfrm>
            <a:off x="923289" y="3435350"/>
            <a:ext cx="142621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NEXUS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06" name="Google Shape;606;p39"/>
          <p:cNvSpPr txBox="1"/>
          <p:nvPr/>
        </p:nvSpPr>
        <p:spPr>
          <a:xfrm>
            <a:off x="1031239" y="4194809"/>
            <a:ext cx="153035" cy="2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9"/>
          <p:cNvSpPr txBox="1"/>
          <p:nvPr/>
        </p:nvSpPr>
        <p:spPr>
          <a:xfrm>
            <a:off x="1355089" y="3959860"/>
            <a:ext cx="7415530" cy="110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More complex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Can handle multiple trees and MSAs all in one.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08" name="Google Shape;608;p39"/>
          <p:cNvSpPr txBox="1"/>
          <p:nvPr/>
        </p:nvSpPr>
        <p:spPr>
          <a:xfrm>
            <a:off x="1031239" y="4734559"/>
            <a:ext cx="153035" cy="2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615" y="1253018"/>
            <a:ext cx="9386569" cy="4707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0"/>
          <p:cNvSpPr txBox="1">
            <a:spLocks noGrp="1"/>
          </p:cNvSpPr>
          <p:nvPr>
            <p:ph type="title"/>
          </p:nvPr>
        </p:nvSpPr>
        <p:spPr>
          <a:xfrm>
            <a:off x="4124959" y="553720"/>
            <a:ext cx="1826895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Newick</a:t>
            </a:r>
            <a:endParaRPr/>
          </a:p>
        </p:txBody>
      </p:sp>
      <p:pic>
        <p:nvPicPr>
          <p:cNvPr id="614" name="Google Shape;61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205230"/>
            <a:ext cx="9144000" cy="635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1"/>
          <p:cNvSpPr txBox="1">
            <a:spLocks noGrp="1"/>
          </p:cNvSpPr>
          <p:nvPr>
            <p:ph type="title"/>
          </p:nvPr>
        </p:nvSpPr>
        <p:spPr>
          <a:xfrm>
            <a:off x="4279899" y="349250"/>
            <a:ext cx="160909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Nexus</a:t>
            </a:r>
            <a:endParaRPr/>
          </a:p>
        </p:txBody>
      </p:sp>
      <p:pic>
        <p:nvPicPr>
          <p:cNvPr id="620" name="Google Shape;62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900" y="940508"/>
            <a:ext cx="6858000" cy="618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2"/>
          <p:cNvPicPr preferRelativeResize="0"/>
          <p:nvPr/>
        </p:nvPicPr>
        <p:blipFill rotWithShape="1">
          <a:blip r:embed="rId3">
            <a:alphaModFix/>
          </a:blip>
          <a:srcRect l="11269" r="11918"/>
          <a:stretch/>
        </p:blipFill>
        <p:spPr>
          <a:xfrm>
            <a:off x="137160" y="1610360"/>
            <a:ext cx="5029200" cy="476821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2"/>
          <p:cNvSpPr/>
          <p:nvPr/>
        </p:nvSpPr>
        <p:spPr>
          <a:xfrm>
            <a:off x="291465" y="3094990"/>
            <a:ext cx="4298950" cy="164465"/>
          </a:xfrm>
          <a:prstGeom prst="rect">
            <a:avLst/>
          </a:prstGeom>
          <a:solidFill>
            <a:schemeClr val="accent2">
              <a:alpha val="42745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2"/>
          <p:cNvSpPr/>
          <p:nvPr/>
        </p:nvSpPr>
        <p:spPr>
          <a:xfrm>
            <a:off x="291465" y="3319780"/>
            <a:ext cx="4298950" cy="164465"/>
          </a:xfrm>
          <a:prstGeom prst="rect">
            <a:avLst/>
          </a:prstGeom>
          <a:solidFill>
            <a:schemeClr val="accent2">
              <a:alpha val="42745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2"/>
          <p:cNvSpPr/>
          <p:nvPr/>
        </p:nvSpPr>
        <p:spPr>
          <a:xfrm>
            <a:off x="291465" y="5373370"/>
            <a:ext cx="4298950" cy="164465"/>
          </a:xfrm>
          <a:prstGeom prst="rect">
            <a:avLst/>
          </a:prstGeom>
          <a:solidFill>
            <a:schemeClr val="accent2">
              <a:alpha val="42745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29" name="Google Shape;629;p42"/>
          <p:cNvGraphicFramePr/>
          <p:nvPr/>
        </p:nvGraphicFramePr>
        <p:xfrm>
          <a:off x="5332875" y="2348230"/>
          <a:ext cx="4464500" cy="3291975"/>
        </p:xfrm>
        <a:graphic>
          <a:graphicData uri="http://schemas.openxmlformats.org/drawingml/2006/table">
            <a:tbl>
              <a:tblPr firstRow="1" bandRow="1">
                <a:noFill/>
                <a:tableStyleId>{519725BE-E77E-46A2-A489-FA45E76B83B8}</a:tableStyleId>
              </a:tblPr>
              <a:tblGrid>
                <a:gridCol w="11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6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2078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1772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576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preMC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MingC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MC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preMS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MingS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MS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AC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Hs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30" name="Google Shape;630;p42"/>
          <p:cNvSpPr txBox="1">
            <a:spLocks noGrp="1"/>
          </p:cNvSpPr>
          <p:nvPr>
            <p:ph type="title" idx="4294967295"/>
          </p:nvPr>
        </p:nvSpPr>
        <p:spPr>
          <a:xfrm>
            <a:off x="967740" y="553720"/>
            <a:ext cx="844931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Build phylogenetic tree using NJ method on RAPD data</a:t>
            </a:r>
            <a:endParaRPr sz="2800" b="1" i="0" u="none" strike="noStrike" cap="none" dirty="0">
              <a:solidFill>
                <a:srgbClr val="19191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31" name="Google Shape;631;p42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632" name="Google Shape;63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5475" y="6022975"/>
            <a:ext cx="2026920" cy="130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>
            <a:spLocks noGrp="1"/>
          </p:cNvSpPr>
          <p:nvPr>
            <p:ph type="title"/>
          </p:nvPr>
        </p:nvSpPr>
        <p:spPr>
          <a:xfrm>
            <a:off x="4141470" y="553720"/>
            <a:ext cx="179578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9357359" y="6789755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827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71" name="Google Shape;71;p5"/>
          <p:cNvSpPr txBox="1"/>
          <p:nvPr/>
        </p:nvSpPr>
        <p:spPr>
          <a:xfrm>
            <a:off x="624840" y="1830096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 txBox="1"/>
          <p:nvPr/>
        </p:nvSpPr>
        <p:spPr>
          <a:xfrm>
            <a:off x="948690" y="1544346"/>
            <a:ext cx="7067550" cy="517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274574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Why we build trees?  </a:t>
            </a:r>
            <a:endParaRPr sz="3200" b="0" i="0" u="none" strike="noStrike" cap="none" dirty="0">
              <a:solidFill>
                <a:srgbClr val="19191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2745740" lvl="0" indent="0" algn="l" rtl="0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 is a tree?</a:t>
            </a:r>
            <a:endParaRPr lang="en-US" sz="3200" dirty="0">
              <a:solidFill>
                <a:srgbClr val="19191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2745740" lvl="0" indent="0" algn="l" rtl="0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   Parsimony</a:t>
            </a:r>
            <a:endParaRPr sz="3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5080" lvl="0" indent="0" algn="l" rtl="0">
              <a:lnSpc>
                <a:spcPct val="130000"/>
              </a:lnSpc>
              <a:spcBef>
                <a:spcPts val="5"/>
              </a:spcBef>
              <a:spcAft>
                <a:spcPts val="0"/>
              </a:spcAft>
              <a:buClr>
                <a:srgbClr val="191919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   </a:t>
            </a:r>
            <a:r>
              <a:rPr lang="en-US" sz="3200" b="0" i="0" u="none" strike="noStrike" cap="none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Neighbour</a:t>
            </a:r>
            <a:r>
              <a:rPr lang="en-US" sz="32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Joining (distance based)       </a:t>
            </a:r>
            <a:endParaRPr sz="3200" b="0" i="0" u="none" strike="noStrike" cap="none" dirty="0">
              <a:solidFill>
                <a:srgbClr val="19191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5080" lvl="0" indent="0" algn="l" rtl="0">
              <a:lnSpc>
                <a:spcPct val="130000"/>
              </a:lnSpc>
              <a:spcBef>
                <a:spcPts val="5"/>
              </a:spcBef>
              <a:spcAft>
                <a:spcPts val="0"/>
              </a:spcAft>
              <a:buClr>
                <a:srgbClr val="191919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   Maximum Likelihood &amp; Bayesian  Bootstrapping</a:t>
            </a:r>
            <a:endParaRPr sz="3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Softwares</a:t>
            </a:r>
            <a:endParaRPr sz="3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Tree file formats</a:t>
            </a:r>
            <a:endParaRPr sz="3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3" name="Google Shape;73;p5"/>
          <p:cNvSpPr txBox="1"/>
          <p:nvPr/>
        </p:nvSpPr>
        <p:spPr>
          <a:xfrm>
            <a:off x="624840" y="2466365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1158240" y="3101365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1158240" y="3737636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1158240" y="4373906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624840" y="5008906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624840" y="5645176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624840" y="6280176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827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2120900" y="553720"/>
            <a:ext cx="583184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	we build trees?</a:t>
            </a:r>
            <a:endParaRPr/>
          </a:p>
        </p:txBody>
      </p:sp>
      <p:sp>
        <p:nvSpPr>
          <p:cNvPr id="86" name="Google Shape;86;p6"/>
          <p:cNvSpPr txBox="1"/>
          <p:nvPr/>
        </p:nvSpPr>
        <p:spPr>
          <a:xfrm>
            <a:off x="599440" y="185547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 txBox="1"/>
          <p:nvPr/>
        </p:nvSpPr>
        <p:spPr>
          <a:xfrm>
            <a:off x="923289" y="1569719"/>
            <a:ext cx="7916545" cy="195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Show relationship of related organisms  </a:t>
            </a:r>
            <a:endParaRPr sz="3200" b="0" i="0" u="none" strike="noStrike" cap="none" dirty="0">
              <a:solidFill>
                <a:srgbClr val="19191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5080" lvl="0" indent="0" algn="l" rtl="0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Gene trees often used to infer species trees  </a:t>
            </a:r>
            <a:endParaRPr sz="3200" b="0" i="0" u="none" strike="noStrike" cap="none" dirty="0">
              <a:solidFill>
                <a:srgbClr val="19191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5080" lvl="0" indent="0" algn="l" rtl="0">
              <a:lnSpc>
                <a:spcPct val="13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Gene family history</a:t>
            </a:r>
            <a:endParaRPr sz="3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8" name="Google Shape;88;p6"/>
          <p:cNvSpPr txBox="1"/>
          <p:nvPr/>
        </p:nvSpPr>
        <p:spPr>
          <a:xfrm>
            <a:off x="599440" y="249174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 txBox="1"/>
          <p:nvPr/>
        </p:nvSpPr>
        <p:spPr>
          <a:xfrm>
            <a:off x="599440" y="3126740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"/>
          <p:cNvSpPr txBox="1"/>
          <p:nvPr/>
        </p:nvSpPr>
        <p:spPr>
          <a:xfrm>
            <a:off x="1031239" y="3749039"/>
            <a:ext cx="153035" cy="2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 txBox="1"/>
          <p:nvPr/>
        </p:nvSpPr>
        <p:spPr>
          <a:xfrm>
            <a:off x="1355089" y="3516629"/>
            <a:ext cx="3484245" cy="110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7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Duplication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Lateral Gene Transfer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1031239" y="4290059"/>
            <a:ext cx="153035" cy="2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599440" y="5327014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23289" y="5041265"/>
            <a:ext cx="7954645" cy="1297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Determining ancestral states of certain traits  Testing or removing phylogenetic signal</a:t>
            </a:r>
            <a:endParaRPr sz="3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599440" y="5963285"/>
            <a:ext cx="1708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endParaRPr sz="1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4220" y="2954020"/>
            <a:ext cx="2489200" cy="2151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2652395" y="365125"/>
            <a:ext cx="477901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phylogenetic tree</a:t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2335529" y="2194560"/>
            <a:ext cx="2169160" cy="1692910"/>
          </a:xfrm>
          <a:custGeom>
            <a:avLst/>
            <a:gdLst/>
            <a:ahLst/>
            <a:cxnLst/>
            <a:rect l="l" t="t" r="r" b="b"/>
            <a:pathLst>
              <a:path w="2169160" h="1692910" extrusionOk="0">
                <a:moveTo>
                  <a:pt x="0" y="1607819"/>
                </a:moveTo>
                <a:lnTo>
                  <a:pt x="2123440" y="0"/>
                </a:lnTo>
              </a:path>
              <a:path w="2169160" h="1692910" extrusionOk="0">
                <a:moveTo>
                  <a:pt x="1582420" y="433069"/>
                </a:moveTo>
                <a:lnTo>
                  <a:pt x="2100580" y="768350"/>
                </a:lnTo>
              </a:path>
              <a:path w="2169160" h="1692910" extrusionOk="0">
                <a:moveTo>
                  <a:pt x="1008380" y="852169"/>
                </a:moveTo>
                <a:lnTo>
                  <a:pt x="2169160" y="1692910"/>
                </a:lnTo>
              </a:path>
            </a:pathLst>
          </a:custGeom>
          <a:noFill/>
          <a:ln w="283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7"/>
          <p:cNvSpPr txBox="1"/>
          <p:nvPr/>
        </p:nvSpPr>
        <p:spPr>
          <a:xfrm>
            <a:off x="4754879" y="3604259"/>
            <a:ext cx="510540" cy="42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Fly</a:t>
            </a:r>
            <a:endParaRPr sz="265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04" name="Google Shape;104;p7"/>
          <p:cNvGrpSpPr/>
          <p:nvPr/>
        </p:nvGrpSpPr>
        <p:grpSpPr>
          <a:xfrm>
            <a:off x="6051956" y="2034958"/>
            <a:ext cx="2054453" cy="2084705"/>
            <a:chOff x="5899556" y="2263558"/>
            <a:chExt cx="2054453" cy="2084705"/>
          </a:xfrm>
        </p:grpSpPr>
        <p:sp>
          <p:nvSpPr>
            <p:cNvPr id="105" name="Google Shape;105;p7"/>
            <p:cNvSpPr/>
            <p:nvPr/>
          </p:nvSpPr>
          <p:spPr>
            <a:xfrm>
              <a:off x="5904229" y="2268220"/>
              <a:ext cx="518159" cy="2075180"/>
            </a:xfrm>
            <a:custGeom>
              <a:avLst/>
              <a:gdLst/>
              <a:ahLst/>
              <a:cxnLst/>
              <a:rect l="l" t="t" r="r" b="b"/>
              <a:pathLst>
                <a:path w="518160" h="2075179" extrusionOk="0">
                  <a:moveTo>
                    <a:pt x="0" y="0"/>
                  </a:moveTo>
                  <a:lnTo>
                    <a:pt x="55139" y="5035"/>
                  </a:lnTo>
                  <a:lnTo>
                    <a:pt x="108012" y="19135"/>
                  </a:lnTo>
                  <a:lnTo>
                    <a:pt x="156354" y="40788"/>
                  </a:lnTo>
                  <a:lnTo>
                    <a:pt x="197897" y="68483"/>
                  </a:lnTo>
                  <a:lnTo>
                    <a:pt x="230377" y="100711"/>
                  </a:lnTo>
                  <a:lnTo>
                    <a:pt x="251526" y="135960"/>
                  </a:lnTo>
                  <a:lnTo>
                    <a:pt x="259080" y="172719"/>
                  </a:lnTo>
                  <a:lnTo>
                    <a:pt x="259080" y="1414779"/>
                  </a:lnTo>
                  <a:lnTo>
                    <a:pt x="266633" y="1451609"/>
                  </a:lnTo>
                  <a:lnTo>
                    <a:pt x="287782" y="1487040"/>
                  </a:lnTo>
                  <a:lnTo>
                    <a:pt x="320262" y="1519516"/>
                  </a:lnTo>
                  <a:lnTo>
                    <a:pt x="361805" y="1547482"/>
                  </a:lnTo>
                  <a:lnTo>
                    <a:pt x="410147" y="1569383"/>
                  </a:lnTo>
                  <a:lnTo>
                    <a:pt x="463020" y="1583664"/>
                  </a:lnTo>
                  <a:lnTo>
                    <a:pt x="518160" y="1588769"/>
                  </a:lnTo>
                  <a:lnTo>
                    <a:pt x="463020" y="1593805"/>
                  </a:lnTo>
                  <a:lnTo>
                    <a:pt x="410147" y="1607905"/>
                  </a:lnTo>
                  <a:lnTo>
                    <a:pt x="361805" y="1629558"/>
                  </a:lnTo>
                  <a:lnTo>
                    <a:pt x="320262" y="1657253"/>
                  </a:lnTo>
                  <a:lnTo>
                    <a:pt x="287782" y="1689481"/>
                  </a:lnTo>
                  <a:lnTo>
                    <a:pt x="266633" y="1724730"/>
                  </a:lnTo>
                  <a:lnTo>
                    <a:pt x="259080" y="1761489"/>
                  </a:lnTo>
                  <a:lnTo>
                    <a:pt x="259080" y="1902459"/>
                  </a:lnTo>
                  <a:lnTo>
                    <a:pt x="251526" y="1939219"/>
                  </a:lnTo>
                  <a:lnTo>
                    <a:pt x="230377" y="1974468"/>
                  </a:lnTo>
                  <a:lnTo>
                    <a:pt x="197897" y="2006696"/>
                  </a:lnTo>
                  <a:lnTo>
                    <a:pt x="156354" y="2034391"/>
                  </a:lnTo>
                  <a:lnTo>
                    <a:pt x="108012" y="2056044"/>
                  </a:lnTo>
                  <a:lnTo>
                    <a:pt x="55139" y="2070144"/>
                  </a:lnTo>
                  <a:lnTo>
                    <a:pt x="0" y="2075179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5899556" y="2263558"/>
              <a:ext cx="527685" cy="2084705"/>
            </a:xfrm>
            <a:custGeom>
              <a:avLst/>
              <a:gdLst/>
              <a:ahLst/>
              <a:cxnLst/>
              <a:rect l="l" t="t" r="r" b="b"/>
              <a:pathLst>
                <a:path w="527685" h="2084704" extrusionOk="0">
                  <a:moveTo>
                    <a:pt x="9334" y="4660"/>
                  </a:moveTo>
                  <a:lnTo>
                    <a:pt x="7975" y="1358"/>
                  </a:lnTo>
                  <a:lnTo>
                    <a:pt x="4673" y="0"/>
                  </a:lnTo>
                  <a:lnTo>
                    <a:pt x="1358" y="1358"/>
                  </a:lnTo>
                  <a:lnTo>
                    <a:pt x="0" y="4660"/>
                  </a:lnTo>
                  <a:lnTo>
                    <a:pt x="1358" y="7975"/>
                  </a:lnTo>
                  <a:lnTo>
                    <a:pt x="4673" y="9334"/>
                  </a:lnTo>
                  <a:lnTo>
                    <a:pt x="7975" y="7975"/>
                  </a:lnTo>
                  <a:lnTo>
                    <a:pt x="9334" y="4660"/>
                  </a:lnTo>
                  <a:close/>
                </a:path>
                <a:path w="527685" h="2084704" extrusionOk="0">
                  <a:moveTo>
                    <a:pt x="527494" y="2079840"/>
                  </a:moveTo>
                  <a:lnTo>
                    <a:pt x="526135" y="2076538"/>
                  </a:lnTo>
                  <a:lnTo>
                    <a:pt x="522833" y="2075180"/>
                  </a:lnTo>
                  <a:lnTo>
                    <a:pt x="519518" y="2076538"/>
                  </a:lnTo>
                  <a:lnTo>
                    <a:pt x="518160" y="2079840"/>
                  </a:lnTo>
                  <a:lnTo>
                    <a:pt x="519518" y="2083155"/>
                  </a:lnTo>
                  <a:lnTo>
                    <a:pt x="522833" y="2084514"/>
                  </a:lnTo>
                  <a:lnTo>
                    <a:pt x="526135" y="2083155"/>
                  </a:lnTo>
                  <a:lnTo>
                    <a:pt x="527494" y="20798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400799" y="3657600"/>
              <a:ext cx="1553210" cy="304800"/>
            </a:xfrm>
            <a:custGeom>
              <a:avLst/>
              <a:gdLst/>
              <a:ahLst/>
              <a:cxnLst/>
              <a:rect l="l" t="t" r="r" b="b"/>
              <a:pathLst>
                <a:path w="1553209" h="304800" extrusionOk="0">
                  <a:moveTo>
                    <a:pt x="0" y="0"/>
                  </a:moveTo>
                  <a:lnTo>
                    <a:pt x="1553209" y="0"/>
                  </a:lnTo>
                  <a:lnTo>
                    <a:pt x="1553209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7"/>
          <p:cNvSpPr txBox="1"/>
          <p:nvPr/>
        </p:nvSpPr>
        <p:spPr>
          <a:xfrm>
            <a:off x="6630670" y="3463290"/>
            <a:ext cx="82867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clade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09" name="Google Shape;109;p7"/>
          <p:cNvGrpSpPr/>
          <p:nvPr/>
        </p:nvGrpSpPr>
        <p:grpSpPr>
          <a:xfrm>
            <a:off x="1916430" y="1619249"/>
            <a:ext cx="6210300" cy="3191510"/>
            <a:chOff x="1764030" y="1847849"/>
            <a:chExt cx="6210300" cy="3191510"/>
          </a:xfrm>
        </p:grpSpPr>
        <p:sp>
          <p:nvSpPr>
            <p:cNvPr id="110" name="Google Shape;110;p7"/>
            <p:cNvSpPr/>
            <p:nvPr/>
          </p:nvSpPr>
          <p:spPr>
            <a:xfrm>
              <a:off x="1764030" y="1847849"/>
              <a:ext cx="6210300" cy="3191510"/>
            </a:xfrm>
            <a:custGeom>
              <a:avLst/>
              <a:gdLst/>
              <a:ahLst/>
              <a:cxnLst/>
              <a:rect l="l" t="t" r="r" b="b"/>
              <a:pathLst>
                <a:path w="6210300" h="3191510" extrusionOk="0">
                  <a:moveTo>
                    <a:pt x="3105149" y="3191510"/>
                  </a:moveTo>
                  <a:lnTo>
                    <a:pt x="0" y="3191510"/>
                  </a:lnTo>
                  <a:lnTo>
                    <a:pt x="0" y="0"/>
                  </a:lnTo>
                  <a:lnTo>
                    <a:pt x="6210300" y="0"/>
                  </a:lnTo>
                  <a:lnTo>
                    <a:pt x="6210300" y="3191510"/>
                  </a:lnTo>
                  <a:lnTo>
                    <a:pt x="3105149" y="319151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3230880" y="2352039"/>
              <a:ext cx="356870" cy="285750"/>
            </a:xfrm>
            <a:custGeom>
              <a:avLst/>
              <a:gdLst/>
              <a:ahLst/>
              <a:cxnLst/>
              <a:rect l="l" t="t" r="r" b="b"/>
              <a:pathLst>
                <a:path w="356870" h="285750" extrusionOk="0">
                  <a:moveTo>
                    <a:pt x="0" y="0"/>
                  </a:moveTo>
                  <a:lnTo>
                    <a:pt x="356869" y="285750"/>
                  </a:lnTo>
                </a:path>
              </a:pathLst>
            </a:custGeom>
            <a:noFill/>
            <a:ln w="27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3557270" y="2600959"/>
              <a:ext cx="92710" cy="86360"/>
            </a:xfrm>
            <a:custGeom>
              <a:avLst/>
              <a:gdLst/>
              <a:ahLst/>
              <a:cxnLst/>
              <a:rect l="l" t="t" r="r" b="b"/>
              <a:pathLst>
                <a:path w="92710" h="86360" extrusionOk="0">
                  <a:moveTo>
                    <a:pt x="53339" y="0"/>
                  </a:moveTo>
                  <a:lnTo>
                    <a:pt x="0" y="67310"/>
                  </a:lnTo>
                  <a:lnTo>
                    <a:pt x="92709" y="86360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400800" y="2285999"/>
              <a:ext cx="518159" cy="1143000"/>
            </a:xfrm>
            <a:custGeom>
              <a:avLst/>
              <a:gdLst/>
              <a:ahLst/>
              <a:cxnLst/>
              <a:rect l="l" t="t" r="r" b="b"/>
              <a:pathLst>
                <a:path w="518159" h="1143000" extrusionOk="0">
                  <a:moveTo>
                    <a:pt x="0" y="0"/>
                  </a:moveTo>
                  <a:lnTo>
                    <a:pt x="64170" y="3704"/>
                  </a:lnTo>
                  <a:lnTo>
                    <a:pt x="124742" y="13970"/>
                  </a:lnTo>
                  <a:lnTo>
                    <a:pt x="178117" y="29527"/>
                  </a:lnTo>
                  <a:lnTo>
                    <a:pt x="220697" y="49106"/>
                  </a:lnTo>
                  <a:lnTo>
                    <a:pt x="259079" y="95250"/>
                  </a:lnTo>
                  <a:lnTo>
                    <a:pt x="259079" y="476250"/>
                  </a:lnTo>
                  <a:lnTo>
                    <a:pt x="269275" y="499621"/>
                  </a:lnTo>
                  <a:lnTo>
                    <a:pt x="340042" y="541496"/>
                  </a:lnTo>
                  <a:lnTo>
                    <a:pt x="393417" y="557247"/>
                  </a:lnTo>
                  <a:lnTo>
                    <a:pt x="453989" y="567707"/>
                  </a:lnTo>
                  <a:lnTo>
                    <a:pt x="518159" y="571500"/>
                  </a:lnTo>
                  <a:lnTo>
                    <a:pt x="453989" y="575204"/>
                  </a:lnTo>
                  <a:lnTo>
                    <a:pt x="393417" y="585470"/>
                  </a:lnTo>
                  <a:lnTo>
                    <a:pt x="340042" y="601027"/>
                  </a:lnTo>
                  <a:lnTo>
                    <a:pt x="297462" y="620606"/>
                  </a:lnTo>
                  <a:lnTo>
                    <a:pt x="259079" y="666750"/>
                  </a:lnTo>
                  <a:lnTo>
                    <a:pt x="259079" y="1047750"/>
                  </a:lnTo>
                  <a:lnTo>
                    <a:pt x="248884" y="1071121"/>
                  </a:lnTo>
                  <a:lnTo>
                    <a:pt x="220697" y="1093328"/>
                  </a:lnTo>
                  <a:lnTo>
                    <a:pt x="178117" y="1112996"/>
                  </a:lnTo>
                  <a:lnTo>
                    <a:pt x="124742" y="1128747"/>
                  </a:lnTo>
                  <a:lnTo>
                    <a:pt x="64170" y="1139207"/>
                  </a:lnTo>
                  <a:lnTo>
                    <a:pt x="0" y="11430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396126" y="2281338"/>
              <a:ext cx="527685" cy="1152525"/>
            </a:xfrm>
            <a:custGeom>
              <a:avLst/>
              <a:gdLst/>
              <a:ahLst/>
              <a:cxnLst/>
              <a:rect l="l" t="t" r="r" b="b"/>
              <a:pathLst>
                <a:path w="527684" h="1152525" extrusionOk="0">
                  <a:moveTo>
                    <a:pt x="9334" y="4660"/>
                  </a:moveTo>
                  <a:lnTo>
                    <a:pt x="7975" y="1358"/>
                  </a:lnTo>
                  <a:lnTo>
                    <a:pt x="4673" y="0"/>
                  </a:lnTo>
                  <a:lnTo>
                    <a:pt x="1358" y="1358"/>
                  </a:lnTo>
                  <a:lnTo>
                    <a:pt x="0" y="4660"/>
                  </a:lnTo>
                  <a:lnTo>
                    <a:pt x="1358" y="7975"/>
                  </a:lnTo>
                  <a:lnTo>
                    <a:pt x="4673" y="9334"/>
                  </a:lnTo>
                  <a:lnTo>
                    <a:pt x="7975" y="7975"/>
                  </a:lnTo>
                  <a:lnTo>
                    <a:pt x="9334" y="4660"/>
                  </a:lnTo>
                  <a:close/>
                </a:path>
                <a:path w="527684" h="1152525" extrusionOk="0">
                  <a:moveTo>
                    <a:pt x="527494" y="1147660"/>
                  </a:moveTo>
                  <a:lnTo>
                    <a:pt x="526135" y="1144358"/>
                  </a:lnTo>
                  <a:lnTo>
                    <a:pt x="522833" y="1143000"/>
                  </a:lnTo>
                  <a:lnTo>
                    <a:pt x="519518" y="1144358"/>
                  </a:lnTo>
                  <a:lnTo>
                    <a:pt x="518160" y="1147660"/>
                  </a:lnTo>
                  <a:lnTo>
                    <a:pt x="519518" y="1150975"/>
                  </a:lnTo>
                  <a:lnTo>
                    <a:pt x="522833" y="1152334"/>
                  </a:lnTo>
                  <a:lnTo>
                    <a:pt x="526135" y="1150975"/>
                  </a:lnTo>
                  <a:lnTo>
                    <a:pt x="527494" y="11476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6857772" y="2668042"/>
              <a:ext cx="847090" cy="303530"/>
            </a:xfrm>
            <a:custGeom>
              <a:avLst/>
              <a:gdLst/>
              <a:ahLst/>
              <a:cxnLst/>
              <a:rect l="l" t="t" r="r" b="b"/>
              <a:pathLst>
                <a:path w="1553209" h="303530" extrusionOk="0">
                  <a:moveTo>
                    <a:pt x="0" y="0"/>
                  </a:moveTo>
                  <a:lnTo>
                    <a:pt x="1553209" y="0"/>
                  </a:lnTo>
                  <a:lnTo>
                    <a:pt x="1553209" y="303529"/>
                  </a:lnTo>
                  <a:lnTo>
                    <a:pt x="0" y="303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7"/>
          <p:cNvSpPr txBox="1"/>
          <p:nvPr/>
        </p:nvSpPr>
        <p:spPr>
          <a:xfrm>
            <a:off x="2625089" y="1736090"/>
            <a:ext cx="5248910" cy="162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15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node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77165" marR="0" lvl="0" indent="0" algn="ctr" rtl="0">
              <a:lnSpc>
                <a:spcPct val="1167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Human</a:t>
            </a:r>
            <a:endParaRPr sz="265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5080" lvl="0" indent="0" algn="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Sisters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02235" marR="0" lvl="0" indent="0" algn="ctr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lang="en-US" sz="265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Mouse</a:t>
            </a:r>
            <a:endParaRPr sz="265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7" name="Google Shape;117;p7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827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18" name="Google Shape;11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2380" y="4975225"/>
            <a:ext cx="2759710" cy="238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2652395" y="365125"/>
            <a:ext cx="4779010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phylogenetic tree</a:t>
            </a:r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827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25" name="Google Shape;125;p8" descr="Screenshot from 2021-09-06 08-14-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55" y="1316355"/>
            <a:ext cx="9838055" cy="492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522730" y="709929"/>
            <a:ext cx="7103109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 phylogenetic tree with branch lengths</a:t>
            </a:r>
            <a:endParaRPr sz="3200"/>
          </a:p>
        </p:txBody>
      </p:sp>
      <p:sp>
        <p:nvSpPr>
          <p:cNvPr id="131" name="Google Shape;131;p9"/>
          <p:cNvSpPr txBox="1"/>
          <p:nvPr/>
        </p:nvSpPr>
        <p:spPr>
          <a:xfrm>
            <a:off x="833119" y="5093969"/>
            <a:ext cx="8272780" cy="1440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Branch length can be significant…</a:t>
            </a:r>
            <a:endParaRPr sz="2000" b="1" dirty="0">
              <a:solidFill>
                <a:srgbClr val="19191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 this case the analysis suggests that the mouse sequence/taxon is slightly more similar to fly than human is to fly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93370" marR="0" lvl="0" indent="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(i.e. sum of branches A+B+C is less than sum of A+B+D)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2435860" y="2339339"/>
            <a:ext cx="1916430" cy="1692910"/>
          </a:xfrm>
          <a:custGeom>
            <a:avLst/>
            <a:gdLst/>
            <a:ahLst/>
            <a:cxnLst/>
            <a:rect l="l" t="t" r="r" b="b"/>
            <a:pathLst>
              <a:path w="1916429" h="1692910" extrusionOk="0">
                <a:moveTo>
                  <a:pt x="1008379" y="0"/>
                </a:moveTo>
                <a:lnTo>
                  <a:pt x="1870710" y="0"/>
                </a:lnTo>
              </a:path>
              <a:path w="1916429" h="1692910" extrusionOk="0">
                <a:moveTo>
                  <a:pt x="1008379" y="852170"/>
                </a:moveTo>
                <a:lnTo>
                  <a:pt x="1526539" y="852170"/>
                </a:lnTo>
              </a:path>
              <a:path w="1916429" h="1692910" extrusionOk="0">
                <a:moveTo>
                  <a:pt x="0" y="476250"/>
                </a:moveTo>
                <a:lnTo>
                  <a:pt x="1036319" y="476250"/>
                </a:lnTo>
              </a:path>
              <a:path w="1916429" h="1692910" extrusionOk="0">
                <a:moveTo>
                  <a:pt x="1008379" y="12700"/>
                </a:moveTo>
                <a:lnTo>
                  <a:pt x="1008379" y="852170"/>
                </a:lnTo>
              </a:path>
              <a:path w="1916429" h="1692910" extrusionOk="0">
                <a:moveTo>
                  <a:pt x="17779" y="1692910"/>
                </a:moveTo>
                <a:lnTo>
                  <a:pt x="1916429" y="1692910"/>
                </a:lnTo>
              </a:path>
              <a:path w="1916429" h="1692910" extrusionOk="0">
                <a:moveTo>
                  <a:pt x="17779" y="476250"/>
                </a:moveTo>
                <a:lnTo>
                  <a:pt x="0" y="1692910"/>
                </a:lnTo>
              </a:path>
            </a:pathLst>
          </a:custGeom>
          <a:noFill/>
          <a:ln w="283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9"/>
          <p:cNvSpPr txBox="1"/>
          <p:nvPr/>
        </p:nvSpPr>
        <p:spPr>
          <a:xfrm>
            <a:off x="4602479" y="2169159"/>
            <a:ext cx="1167130" cy="42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Human</a:t>
            </a:r>
            <a:endParaRPr sz="265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4" name="Google Shape;134;p9"/>
          <p:cNvSpPr txBox="1"/>
          <p:nvPr/>
        </p:nvSpPr>
        <p:spPr>
          <a:xfrm>
            <a:off x="4602479" y="2976879"/>
            <a:ext cx="1092200" cy="42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Mouse</a:t>
            </a:r>
            <a:endParaRPr sz="265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5" name="Google Shape;135;p9"/>
          <p:cNvSpPr txBox="1"/>
          <p:nvPr/>
        </p:nvSpPr>
        <p:spPr>
          <a:xfrm>
            <a:off x="4602479" y="3784600"/>
            <a:ext cx="510540" cy="42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Fly</a:t>
            </a:r>
            <a:endParaRPr sz="265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36" name="Google Shape;136;p9"/>
          <p:cNvGrpSpPr/>
          <p:nvPr/>
        </p:nvGrpSpPr>
        <p:grpSpPr>
          <a:xfrm>
            <a:off x="5899556" y="2263558"/>
            <a:ext cx="527685" cy="1236345"/>
            <a:chOff x="5899556" y="2263558"/>
            <a:chExt cx="527685" cy="1236345"/>
          </a:xfrm>
        </p:grpSpPr>
        <p:sp>
          <p:nvSpPr>
            <p:cNvPr id="137" name="Google Shape;137;p9"/>
            <p:cNvSpPr/>
            <p:nvPr/>
          </p:nvSpPr>
          <p:spPr>
            <a:xfrm>
              <a:off x="5904229" y="2268220"/>
              <a:ext cx="518159" cy="1226820"/>
            </a:xfrm>
            <a:custGeom>
              <a:avLst/>
              <a:gdLst/>
              <a:ahLst/>
              <a:cxnLst/>
              <a:rect l="l" t="t" r="r" b="b"/>
              <a:pathLst>
                <a:path w="518160" h="1226820" extrusionOk="0">
                  <a:moveTo>
                    <a:pt x="0" y="0"/>
                  </a:moveTo>
                  <a:lnTo>
                    <a:pt x="64170" y="3998"/>
                  </a:lnTo>
                  <a:lnTo>
                    <a:pt x="124742" y="15051"/>
                  </a:lnTo>
                  <a:lnTo>
                    <a:pt x="178117" y="31750"/>
                  </a:lnTo>
                  <a:lnTo>
                    <a:pt x="220697" y="52681"/>
                  </a:lnTo>
                  <a:lnTo>
                    <a:pt x="259080" y="101600"/>
                  </a:lnTo>
                  <a:lnTo>
                    <a:pt x="259080" y="510539"/>
                  </a:lnTo>
                  <a:lnTo>
                    <a:pt x="269275" y="535798"/>
                  </a:lnTo>
                  <a:lnTo>
                    <a:pt x="340042" y="581024"/>
                  </a:lnTo>
                  <a:lnTo>
                    <a:pt x="393417" y="598028"/>
                  </a:lnTo>
                  <a:lnTo>
                    <a:pt x="453989" y="609317"/>
                  </a:lnTo>
                  <a:lnTo>
                    <a:pt x="518160" y="613409"/>
                  </a:lnTo>
                  <a:lnTo>
                    <a:pt x="453989" y="617408"/>
                  </a:lnTo>
                  <a:lnTo>
                    <a:pt x="393417" y="628461"/>
                  </a:lnTo>
                  <a:lnTo>
                    <a:pt x="340042" y="645160"/>
                  </a:lnTo>
                  <a:lnTo>
                    <a:pt x="297462" y="666091"/>
                  </a:lnTo>
                  <a:lnTo>
                    <a:pt x="259080" y="715009"/>
                  </a:lnTo>
                  <a:lnTo>
                    <a:pt x="259080" y="1123950"/>
                  </a:lnTo>
                  <a:lnTo>
                    <a:pt x="248884" y="1149208"/>
                  </a:lnTo>
                  <a:lnTo>
                    <a:pt x="220697" y="1173197"/>
                  </a:lnTo>
                  <a:lnTo>
                    <a:pt x="178117" y="1194434"/>
                  </a:lnTo>
                  <a:lnTo>
                    <a:pt x="124742" y="1211438"/>
                  </a:lnTo>
                  <a:lnTo>
                    <a:pt x="64170" y="1222727"/>
                  </a:lnTo>
                  <a:lnTo>
                    <a:pt x="0" y="1226819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5899556" y="2263558"/>
              <a:ext cx="527685" cy="1236345"/>
            </a:xfrm>
            <a:custGeom>
              <a:avLst/>
              <a:gdLst/>
              <a:ahLst/>
              <a:cxnLst/>
              <a:rect l="l" t="t" r="r" b="b"/>
              <a:pathLst>
                <a:path w="527685" h="1236345" extrusionOk="0">
                  <a:moveTo>
                    <a:pt x="9334" y="4660"/>
                  </a:moveTo>
                  <a:lnTo>
                    <a:pt x="7975" y="1358"/>
                  </a:lnTo>
                  <a:lnTo>
                    <a:pt x="4673" y="0"/>
                  </a:lnTo>
                  <a:lnTo>
                    <a:pt x="1358" y="1358"/>
                  </a:lnTo>
                  <a:lnTo>
                    <a:pt x="0" y="4660"/>
                  </a:lnTo>
                  <a:lnTo>
                    <a:pt x="1358" y="7975"/>
                  </a:lnTo>
                  <a:lnTo>
                    <a:pt x="4673" y="9334"/>
                  </a:lnTo>
                  <a:lnTo>
                    <a:pt x="7975" y="7975"/>
                  </a:lnTo>
                  <a:lnTo>
                    <a:pt x="9334" y="4660"/>
                  </a:lnTo>
                  <a:close/>
                </a:path>
                <a:path w="527685" h="1236345" extrusionOk="0">
                  <a:moveTo>
                    <a:pt x="527494" y="1231480"/>
                  </a:moveTo>
                  <a:lnTo>
                    <a:pt x="526135" y="1228178"/>
                  </a:lnTo>
                  <a:lnTo>
                    <a:pt x="522833" y="1226820"/>
                  </a:lnTo>
                  <a:lnTo>
                    <a:pt x="519518" y="1228178"/>
                  </a:lnTo>
                  <a:lnTo>
                    <a:pt x="518160" y="1231480"/>
                  </a:lnTo>
                  <a:lnTo>
                    <a:pt x="519518" y="1234795"/>
                  </a:lnTo>
                  <a:lnTo>
                    <a:pt x="522833" y="1236154"/>
                  </a:lnTo>
                  <a:lnTo>
                    <a:pt x="526135" y="1234795"/>
                  </a:lnTo>
                  <a:lnTo>
                    <a:pt x="527494" y="12314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9"/>
          <p:cNvSpPr txBox="1"/>
          <p:nvPr/>
        </p:nvSpPr>
        <p:spPr>
          <a:xfrm>
            <a:off x="6672580" y="2573020"/>
            <a:ext cx="82931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clade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2014220" y="1882140"/>
            <a:ext cx="79184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node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41" name="Google Shape;141;p9"/>
          <p:cNvGrpSpPr/>
          <p:nvPr/>
        </p:nvGrpSpPr>
        <p:grpSpPr>
          <a:xfrm>
            <a:off x="1830053" y="1832868"/>
            <a:ext cx="5774723" cy="2725541"/>
            <a:chOff x="1764029" y="1847850"/>
            <a:chExt cx="6210300" cy="3191510"/>
          </a:xfrm>
        </p:grpSpPr>
        <p:sp>
          <p:nvSpPr>
            <p:cNvPr id="142" name="Google Shape;142;p9"/>
            <p:cNvSpPr/>
            <p:nvPr/>
          </p:nvSpPr>
          <p:spPr>
            <a:xfrm>
              <a:off x="1764029" y="1847850"/>
              <a:ext cx="6210300" cy="3191510"/>
            </a:xfrm>
            <a:custGeom>
              <a:avLst/>
              <a:gdLst/>
              <a:ahLst/>
              <a:cxnLst/>
              <a:rect l="l" t="t" r="r" b="b"/>
              <a:pathLst>
                <a:path w="6210300" h="3191510" extrusionOk="0">
                  <a:moveTo>
                    <a:pt x="3105149" y="3191510"/>
                  </a:moveTo>
                  <a:lnTo>
                    <a:pt x="0" y="3191510"/>
                  </a:lnTo>
                  <a:lnTo>
                    <a:pt x="0" y="0"/>
                  </a:lnTo>
                  <a:lnTo>
                    <a:pt x="6210300" y="0"/>
                  </a:lnTo>
                  <a:lnTo>
                    <a:pt x="6210300" y="3191510"/>
                  </a:lnTo>
                  <a:lnTo>
                    <a:pt x="3105149" y="319151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2772409" y="2268219"/>
              <a:ext cx="356870" cy="285750"/>
            </a:xfrm>
            <a:custGeom>
              <a:avLst/>
              <a:gdLst/>
              <a:ahLst/>
              <a:cxnLst/>
              <a:rect l="l" t="t" r="r" b="b"/>
              <a:pathLst>
                <a:path w="356869" h="285750" extrusionOk="0">
                  <a:moveTo>
                    <a:pt x="0" y="0"/>
                  </a:moveTo>
                  <a:lnTo>
                    <a:pt x="356869" y="285750"/>
                  </a:lnTo>
                </a:path>
              </a:pathLst>
            </a:custGeom>
            <a:noFill/>
            <a:ln w="27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3098799" y="2517140"/>
              <a:ext cx="92710" cy="86360"/>
            </a:xfrm>
            <a:custGeom>
              <a:avLst/>
              <a:gdLst/>
              <a:ahLst/>
              <a:cxnLst/>
              <a:rect l="l" t="t" r="r" b="b"/>
              <a:pathLst>
                <a:path w="92710" h="86360" extrusionOk="0">
                  <a:moveTo>
                    <a:pt x="53339" y="0"/>
                  </a:moveTo>
                  <a:lnTo>
                    <a:pt x="0" y="66039"/>
                  </a:lnTo>
                  <a:lnTo>
                    <a:pt x="92710" y="86360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9"/>
          <p:cNvSpPr txBox="1"/>
          <p:nvPr/>
        </p:nvSpPr>
        <p:spPr>
          <a:xfrm>
            <a:off x="3248660" y="4065270"/>
            <a:ext cx="19494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2828289" y="2805429"/>
            <a:ext cx="19494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7" name="Google Shape;147;p9"/>
          <p:cNvSpPr txBox="1"/>
          <p:nvPr/>
        </p:nvSpPr>
        <p:spPr>
          <a:xfrm>
            <a:off x="3606800" y="3225800"/>
            <a:ext cx="2089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3751579" y="2386329"/>
            <a:ext cx="2089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49" name="Google Shape;149;p9"/>
          <p:cNvGrpSpPr/>
          <p:nvPr/>
        </p:nvGrpSpPr>
        <p:grpSpPr>
          <a:xfrm>
            <a:off x="1600200" y="3387090"/>
            <a:ext cx="685799" cy="85090"/>
            <a:chOff x="1600200" y="3387090"/>
            <a:chExt cx="685799" cy="85090"/>
          </a:xfrm>
        </p:grpSpPr>
        <p:sp>
          <p:nvSpPr>
            <p:cNvPr id="150" name="Google Shape;150;p9"/>
            <p:cNvSpPr/>
            <p:nvPr/>
          </p:nvSpPr>
          <p:spPr>
            <a:xfrm>
              <a:off x="1600200" y="3429000"/>
              <a:ext cx="605790" cy="0"/>
            </a:xfrm>
            <a:custGeom>
              <a:avLst/>
              <a:gdLst/>
              <a:ahLst/>
              <a:cxnLst/>
              <a:rect l="l" t="t" r="r" b="b"/>
              <a:pathLst>
                <a:path w="605789" h="120000" extrusionOk="0">
                  <a:moveTo>
                    <a:pt x="0" y="0"/>
                  </a:moveTo>
                  <a:lnTo>
                    <a:pt x="605789" y="0"/>
                  </a:lnTo>
                </a:path>
              </a:pathLst>
            </a:custGeom>
            <a:noFill/>
            <a:ln w="27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200909" y="3387090"/>
              <a:ext cx="85090" cy="85090"/>
            </a:xfrm>
            <a:custGeom>
              <a:avLst/>
              <a:gdLst/>
              <a:ahLst/>
              <a:cxnLst/>
              <a:rect l="l" t="t" r="r" b="b"/>
              <a:pathLst>
                <a:path w="85089" h="85089" extrusionOk="0">
                  <a:moveTo>
                    <a:pt x="0" y="0"/>
                  </a:moveTo>
                  <a:lnTo>
                    <a:pt x="0" y="85089"/>
                  </a:lnTo>
                  <a:lnTo>
                    <a:pt x="85089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9"/>
          <p:cNvSpPr txBox="1"/>
          <p:nvPr/>
        </p:nvSpPr>
        <p:spPr>
          <a:xfrm>
            <a:off x="153669" y="3234690"/>
            <a:ext cx="145923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 length of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9357359" y="6874819"/>
            <a:ext cx="267970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8270" lvl="0" indent="0" algn="l" rtl="0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4" name="Google Shape;154;p9"/>
          <p:cNvSpPr txBox="1"/>
          <p:nvPr/>
        </p:nvSpPr>
        <p:spPr>
          <a:xfrm>
            <a:off x="153669" y="3509009"/>
            <a:ext cx="167703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line means  nothing!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7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1222</Words>
  <Application>Microsoft Office PowerPoint</Application>
  <PresentationFormat>Custom</PresentationFormat>
  <Paragraphs>333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Outline</vt:lpstr>
      <vt:lpstr>Why do we build trees?</vt:lpstr>
      <vt:lpstr>A phylogenetic tree</vt:lpstr>
      <vt:lpstr>A phylogenetic tree</vt:lpstr>
      <vt:lpstr>A phylogenetic tree with branch lengths</vt:lpstr>
      <vt:lpstr>Parsimony</vt:lpstr>
      <vt:lpstr>There are 15 different ways that those taxa could be related with Four taxa: A, B, C, and D</vt:lpstr>
      <vt:lpstr>There are 15 different ways that those taxa could be related with Four taxa: A, B, C, and D</vt:lpstr>
      <vt:lpstr>Example Alignment</vt:lpstr>
      <vt:lpstr>Parsimony Example</vt:lpstr>
      <vt:lpstr>Parsimony Example</vt:lpstr>
      <vt:lpstr>Number of Trees</vt:lpstr>
      <vt:lpstr>Distance Based Method</vt:lpstr>
      <vt:lpstr>Distance Based Methods</vt:lpstr>
      <vt:lpstr>Building an UPGMA Tree - An example</vt:lpstr>
      <vt:lpstr>Building an UPGMA Tree - An example</vt:lpstr>
      <vt:lpstr>Building an UPGMA Tree - An example</vt:lpstr>
      <vt:lpstr>Building an UPGMA Tree - An example</vt:lpstr>
      <vt:lpstr>Building an UPGMA Tree - An example</vt:lpstr>
      <vt:lpstr>Building an NJ Tree - An Example</vt:lpstr>
      <vt:lpstr>Building a NJ Tree</vt:lpstr>
      <vt:lpstr>Building a NJ Tree</vt:lpstr>
      <vt:lpstr>PowerPoint Presentation</vt:lpstr>
      <vt:lpstr>PowerPoint Presentation</vt:lpstr>
      <vt:lpstr>Maximum Likelihood (ML) &amp;  Bayesian</vt:lpstr>
      <vt:lpstr>Bootstrapping</vt:lpstr>
      <vt:lpstr>Bootstrapping – The Picture Version</vt:lpstr>
      <vt:lpstr>Bootstrapping</vt:lpstr>
      <vt:lpstr>A Completed Tree</vt:lpstr>
      <vt:lpstr>General Software</vt:lpstr>
      <vt:lpstr>Specific Software</vt:lpstr>
      <vt:lpstr>Tree Viewing</vt:lpstr>
      <vt:lpstr>FigTree</vt:lpstr>
      <vt:lpstr>Dendroscope</vt:lpstr>
      <vt:lpstr>Tree File Formats</vt:lpstr>
      <vt:lpstr>Newick</vt:lpstr>
      <vt:lpstr>Nexus</vt:lpstr>
      <vt:lpstr>Build phylogenetic tree using NJ method on RAPD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Langille</dc:creator>
  <cp:lastModifiedBy>Lưu Phúc Lợi</cp:lastModifiedBy>
  <cp:revision>22</cp:revision>
  <dcterms:created xsi:type="dcterms:W3CDTF">2023-03-12T12:00:54Z</dcterms:created>
  <dcterms:modified xsi:type="dcterms:W3CDTF">2024-06-02T16:28:09Z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Impress</vt:lpwstr>
  </property>
  <property fmtid="{D5CDD505-2E9C-101B-9397-08002B2CF9AE}" pid="3" name="KSOProductBuildVer">
    <vt:lpwstr>1033-11.1.0.10920</vt:lpwstr>
  </property>
</Properties>
</file>